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60DC"/>
    <a:srgbClr val="C8A200"/>
    <a:srgbClr val="E6E6E6"/>
    <a:srgbClr val="FFCD01"/>
    <a:srgbClr val="EBECFB"/>
    <a:srgbClr val="DCDEF8"/>
    <a:srgbClr val="C3C6F3"/>
    <a:srgbClr val="7C8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5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30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44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3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72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1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3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1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8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0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69" r:id="rId6"/>
    <p:sldLayoutId id="2147483765" r:id="rId7"/>
    <p:sldLayoutId id="2147483766" r:id="rId8"/>
    <p:sldLayoutId id="2147483767" r:id="rId9"/>
    <p:sldLayoutId id="2147483768" r:id="rId10"/>
    <p:sldLayoutId id="21474837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hyperlink" Target="mailto:info@alberguemilladoiro.co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3.wdp"/><Relationship Id="rId5" Type="http://schemas.openxmlformats.org/officeDocument/2006/relationships/image" Target="../media/image13.pn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4.png"/><Relationship Id="rId2" Type="http://schemas.openxmlformats.org/officeDocument/2006/relationships/image" Target="../media/image10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5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8" name="Rectangle 5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9" name="Rectangle 60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hiking&#10;&#10;Description automatically generated with low confidence">
            <a:extLst>
              <a:ext uri="{FF2B5EF4-FFF2-40B4-BE49-F238E27FC236}">
                <a16:creationId xmlns:a16="http://schemas.microsoft.com/office/drawing/2014/main" id="{CC7D198F-68F6-4A6F-9724-7795F8C090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7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97E46-4A0F-4F27-8253-66D92F1F7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PT" sz="5400" dirty="0">
                <a:solidFill>
                  <a:srgbClr val="FFFFFF"/>
                </a:solidFill>
              </a:rPr>
              <a:t>Primeiro Projeto</a:t>
            </a:r>
            <a:br>
              <a:rPr lang="pt-PT" sz="5400" dirty="0">
                <a:solidFill>
                  <a:srgbClr val="FFFFFF"/>
                </a:solidFill>
              </a:rPr>
            </a:br>
            <a:r>
              <a:rPr lang="pt-PT" sz="5400" dirty="0">
                <a:solidFill>
                  <a:srgbClr val="FFFFFF"/>
                </a:solidFill>
              </a:rPr>
              <a:t> </a:t>
            </a:r>
            <a:br>
              <a:rPr lang="pt-PT" sz="5400" dirty="0">
                <a:solidFill>
                  <a:srgbClr val="FFFFFF"/>
                </a:solidFill>
              </a:rPr>
            </a:br>
            <a:r>
              <a:rPr lang="pt-PT" sz="5400" dirty="0" err="1">
                <a:solidFill>
                  <a:srgbClr val="FFFFFF"/>
                </a:solidFill>
              </a:rPr>
              <a:t>WebSite</a:t>
            </a:r>
            <a:r>
              <a:rPr lang="pt-PT" sz="5400" dirty="0">
                <a:solidFill>
                  <a:srgbClr val="FFFFFF"/>
                </a:solidFill>
              </a:rPr>
              <a:t> </a:t>
            </a:r>
            <a:r>
              <a:rPr lang="pt-PT" sz="5400" dirty="0" err="1">
                <a:solidFill>
                  <a:srgbClr val="FFFFFF"/>
                </a:solidFill>
              </a:rPr>
              <a:t>Mockup</a:t>
            </a:r>
            <a:br>
              <a:rPr lang="pt-PT" sz="5400" dirty="0">
                <a:solidFill>
                  <a:srgbClr val="FFFFFF"/>
                </a:solidFill>
              </a:rPr>
            </a:br>
            <a:endParaRPr lang="pt-PT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03BDC-F096-4414-96CB-B607FEC3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pt-PT" sz="2200" dirty="0">
                <a:solidFill>
                  <a:srgbClr val="FFFFFF"/>
                </a:solidFill>
              </a:rPr>
              <a:t>Sistemas de Informação Empresarial</a:t>
            </a:r>
          </a:p>
          <a:p>
            <a:r>
              <a:rPr lang="pt-PT" sz="2200" dirty="0">
                <a:solidFill>
                  <a:srgbClr val="FFFFFF"/>
                </a:solidFill>
              </a:rPr>
              <a:t>Hugo Miguel Rodrigues Martins</a:t>
            </a:r>
          </a:p>
          <a:p>
            <a:r>
              <a:rPr lang="pt-PT" sz="2200" dirty="0">
                <a:solidFill>
                  <a:srgbClr val="FFFFFF"/>
                </a:solidFill>
              </a:rPr>
              <a:t>up201703686@fe.up.pt</a:t>
            </a:r>
          </a:p>
          <a:p>
            <a:r>
              <a:rPr lang="pt-PT" sz="2200" dirty="0">
                <a:solidFill>
                  <a:srgbClr val="FFFFFF"/>
                </a:solidFill>
              </a:rPr>
              <a:t>Professor : José Faria</a:t>
            </a:r>
          </a:p>
        </p:txBody>
      </p:sp>
      <p:grpSp>
        <p:nvGrpSpPr>
          <p:cNvPr id="6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0" name="Freeform: Shape 63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64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65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66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67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68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69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7" name="Group 71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178" name="Straight Connector 72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Straight Connector 73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8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2" name="Freeform: Shape 78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79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80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81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82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83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84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9" name="Freeform: Shape 77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65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43B9-FCC3-4017-B7A3-B541EE69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Página dos Caminhos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FE78A4-6B48-40C0-A3B6-3C45C171667F}"/>
              </a:ext>
            </a:extLst>
          </p:cNvPr>
          <p:cNvGrpSpPr/>
          <p:nvPr/>
        </p:nvGrpSpPr>
        <p:grpSpPr>
          <a:xfrm>
            <a:off x="3573639" y="1576925"/>
            <a:ext cx="4448313" cy="4739576"/>
            <a:chOff x="3586621" y="1753299"/>
            <a:chExt cx="4507825" cy="47395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E9E56C-19D5-421E-8907-9DF40935182A}"/>
                </a:ext>
              </a:extLst>
            </p:cNvPr>
            <p:cNvSpPr/>
            <p:nvPr/>
          </p:nvSpPr>
          <p:spPr>
            <a:xfrm>
              <a:off x="3609133" y="1753299"/>
              <a:ext cx="4485313" cy="4739576"/>
            </a:xfrm>
            <a:prstGeom prst="rect">
              <a:avLst/>
            </a:prstGeom>
            <a:solidFill>
              <a:srgbClr val="EBE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D282732-45F7-42E6-8716-2EB14B3682E0}"/>
                </a:ext>
              </a:extLst>
            </p:cNvPr>
            <p:cNvGrpSpPr/>
            <p:nvPr/>
          </p:nvGrpSpPr>
          <p:grpSpPr>
            <a:xfrm>
              <a:off x="3586621" y="1753299"/>
              <a:ext cx="529454" cy="4739576"/>
              <a:chOff x="949727" y="1753299"/>
              <a:chExt cx="529454" cy="473957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50129C-40C0-4807-BEC8-79E258E64B78}"/>
                  </a:ext>
                </a:extLst>
              </p:cNvPr>
              <p:cNvSpPr/>
              <p:nvPr/>
            </p:nvSpPr>
            <p:spPr>
              <a:xfrm>
                <a:off x="972424" y="1753299"/>
                <a:ext cx="473690" cy="4739576"/>
              </a:xfrm>
              <a:prstGeom prst="rect">
                <a:avLst/>
              </a:prstGeom>
              <a:solidFill>
                <a:srgbClr val="7C83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8" name="Picture 7" descr="Text&#10;&#10;Description automatically generated">
                <a:extLst>
                  <a:ext uri="{FF2B5EF4-FFF2-40B4-BE49-F238E27FC236}">
                    <a16:creationId xmlns:a16="http://schemas.microsoft.com/office/drawing/2014/main" id="{9FC15CFA-1608-4ACB-8F80-26D7BAB3C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3859801"/>
                <a:ext cx="321940" cy="321940"/>
              </a:xfrm>
              <a:prstGeom prst="rect">
                <a:avLst/>
              </a:prstGeom>
            </p:spPr>
          </p:pic>
          <p:pic>
            <p:nvPicPr>
              <p:cNvPr id="9" name="Picture 8" descr="Shape, arrow&#10;&#10;Description automatically generated">
                <a:extLst>
                  <a:ext uri="{FF2B5EF4-FFF2-40B4-BE49-F238E27FC236}">
                    <a16:creationId xmlns:a16="http://schemas.microsoft.com/office/drawing/2014/main" id="{7B9E1D96-5F47-48EE-8D80-046861955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2590906"/>
                <a:ext cx="327093" cy="169791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6DA5582C-66F8-4D5D-9E85-51028D553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983" y="4768733"/>
                <a:ext cx="250068" cy="290364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2D16E4AE-DD33-4433-BC58-A255754D1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4331739"/>
                <a:ext cx="285622" cy="290285"/>
              </a:xfrm>
              <a:prstGeom prst="rect">
                <a:avLst/>
              </a:prstGeom>
            </p:spPr>
          </p:pic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3593E1D9-1189-4306-9289-4430D1861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7" y="1831919"/>
                <a:ext cx="529454" cy="528937"/>
              </a:xfrm>
              <a:prstGeom prst="rect">
                <a:avLst/>
              </a:prstGeom>
            </p:spPr>
          </p:pic>
          <p:pic>
            <p:nvPicPr>
              <p:cNvPr id="13" name="Picture 12" descr="Logo, icon&#10;&#10;Description automatically generated">
                <a:extLst>
                  <a:ext uri="{FF2B5EF4-FFF2-40B4-BE49-F238E27FC236}">
                    <a16:creationId xmlns:a16="http://schemas.microsoft.com/office/drawing/2014/main" id="{B6F539A4-2CD4-4F49-81AB-912526D58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240" y="3401082"/>
                <a:ext cx="346930" cy="252763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61A7B49E-186D-48BD-9B40-1D1BCA775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172" y="2934150"/>
                <a:ext cx="217532" cy="338990"/>
              </a:xfrm>
              <a:prstGeom prst="rect">
                <a:avLst/>
              </a:prstGeom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F3B28969-519B-432D-93CD-96A0ED05D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5217059"/>
                <a:ext cx="290365" cy="290365"/>
              </a:xfrm>
              <a:prstGeom prst="rect">
                <a:avLst/>
              </a:prstGeom>
            </p:spPr>
          </p:pic>
        </p:grpSp>
      </p:grpSp>
      <p:pic>
        <p:nvPicPr>
          <p:cNvPr id="18" name="Picture 17" descr="A group of people hiking&#10;&#10;Description automatically generated with low confidence">
            <a:extLst>
              <a:ext uri="{FF2B5EF4-FFF2-40B4-BE49-F238E27FC236}">
                <a16:creationId xmlns:a16="http://schemas.microsoft.com/office/drawing/2014/main" id="{83827708-E686-43F4-BD75-09664C461B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" t="30698" r="-64" b="7576"/>
          <a:stretch/>
        </p:blipFill>
        <p:spPr>
          <a:xfrm>
            <a:off x="4058388" y="1576926"/>
            <a:ext cx="3963564" cy="15857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952783-4B27-4864-BACC-9AF89592DDD5}"/>
              </a:ext>
            </a:extLst>
          </p:cNvPr>
          <p:cNvSpPr txBox="1"/>
          <p:nvPr/>
        </p:nvSpPr>
        <p:spPr>
          <a:xfrm>
            <a:off x="4911001" y="2184482"/>
            <a:ext cx="2263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FFCD01"/>
                </a:solidFill>
                <a:latin typeface="Baskerville Old Face" panose="02020602080505020303" pitchFamily="18" charset="0"/>
              </a:rPr>
              <a:t>Caminhos Pedestres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44C6BE-6E9D-491C-A3FE-EC135D380C54}"/>
              </a:ext>
            </a:extLst>
          </p:cNvPr>
          <p:cNvSpPr/>
          <p:nvPr/>
        </p:nvSpPr>
        <p:spPr>
          <a:xfrm>
            <a:off x="6004962" y="3514783"/>
            <a:ext cx="1644242" cy="1214165"/>
          </a:xfrm>
          <a:prstGeom prst="rect">
            <a:avLst/>
          </a:prstGeom>
          <a:solidFill>
            <a:srgbClr val="EBECFB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rgbClr val="FFCD01"/>
                </a:solidFill>
                <a:latin typeface="Baskerville Old Face" panose="02020602080505020303" pitchFamily="18" charset="0"/>
              </a:rPr>
              <a:t>Caminho Português da Costa</a:t>
            </a:r>
          </a:p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Duração: 8 dias</a:t>
            </a:r>
          </a:p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Distancia: 209 Km</a:t>
            </a:r>
          </a:p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Dificuldade: 3.5/5</a:t>
            </a:r>
          </a:p>
          <a:p>
            <a:endParaRPr lang="pt-PT" sz="1000" dirty="0">
              <a:solidFill>
                <a:srgbClr val="5660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sz="1000" dirty="0">
              <a:solidFill>
                <a:srgbClr val="5660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A person walking on a path by the ocean&#10;&#10;Description automatically generated with low confidence">
            <a:extLst>
              <a:ext uri="{FF2B5EF4-FFF2-40B4-BE49-F238E27FC236}">
                <a16:creationId xmlns:a16="http://schemas.microsoft.com/office/drawing/2014/main" id="{8183C6AA-2C7B-4231-8332-5F239C8F30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20" y="3514782"/>
            <a:ext cx="1568742" cy="1224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1B8E418-1EA1-4217-9EF9-91E5ABDE94CB}"/>
              </a:ext>
            </a:extLst>
          </p:cNvPr>
          <p:cNvSpPr/>
          <p:nvPr/>
        </p:nvSpPr>
        <p:spPr>
          <a:xfrm>
            <a:off x="6004962" y="5040684"/>
            <a:ext cx="1644242" cy="1214165"/>
          </a:xfrm>
          <a:prstGeom prst="rect">
            <a:avLst/>
          </a:prstGeom>
          <a:solidFill>
            <a:srgbClr val="EBECFB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rgbClr val="FFCD01"/>
                </a:solidFill>
                <a:latin typeface="Baskerville Old Face" panose="02020602080505020303" pitchFamily="18" charset="0"/>
              </a:rPr>
              <a:t>Caminho Português Central</a:t>
            </a:r>
          </a:p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Duração: 7 dias</a:t>
            </a:r>
          </a:p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Distancia: 178 Km</a:t>
            </a:r>
          </a:p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Dificuldade: 4/5</a:t>
            </a:r>
          </a:p>
          <a:p>
            <a:endParaRPr lang="pt-PT" sz="1000" dirty="0">
              <a:solidFill>
                <a:srgbClr val="5660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sz="1000" dirty="0">
              <a:solidFill>
                <a:srgbClr val="5660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05FF75-0B25-4B30-879B-5642D54AEEE0}"/>
              </a:ext>
            </a:extLst>
          </p:cNvPr>
          <p:cNvSpPr/>
          <p:nvPr/>
        </p:nvSpPr>
        <p:spPr>
          <a:xfrm>
            <a:off x="6353105" y="4436746"/>
            <a:ext cx="947956" cy="259489"/>
          </a:xfrm>
          <a:prstGeom prst="roundRect">
            <a:avLst/>
          </a:prstGeom>
          <a:solidFill>
            <a:srgbClr val="C8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Caminho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96FBDEC-9A0C-4F64-8E88-4337013B70B7}"/>
              </a:ext>
            </a:extLst>
          </p:cNvPr>
          <p:cNvSpPr/>
          <p:nvPr/>
        </p:nvSpPr>
        <p:spPr>
          <a:xfrm>
            <a:off x="6362464" y="5958094"/>
            <a:ext cx="947956" cy="25948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 Caminho</a:t>
            </a:r>
          </a:p>
        </p:txBody>
      </p:sp>
      <p:pic>
        <p:nvPicPr>
          <p:cNvPr id="31" name="Picture 30" descr="A picture containing sky, outdoor, way&#10;&#10;Description automatically generated">
            <a:extLst>
              <a:ext uri="{FF2B5EF4-FFF2-40B4-BE49-F238E27FC236}">
                <a16:creationId xmlns:a16="http://schemas.microsoft.com/office/drawing/2014/main" id="{E5EACEF0-5368-4EC6-9A84-3B0D7DCEBC4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6"/>
          <a:stretch/>
        </p:blipFill>
        <p:spPr>
          <a:xfrm>
            <a:off x="4436221" y="5040683"/>
            <a:ext cx="1568742" cy="12141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2" name="Graphic 31" descr="Cursor outline">
            <a:extLst>
              <a:ext uri="{FF2B5EF4-FFF2-40B4-BE49-F238E27FC236}">
                <a16:creationId xmlns:a16="http://schemas.microsoft.com/office/drawing/2014/main" id="{7DE063BC-D025-45AD-A24B-8487B759AD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59237">
            <a:off x="5253206" y="5132943"/>
            <a:ext cx="321939" cy="32193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DE4E423-18F6-48F6-BD70-57C027B8C80B}"/>
              </a:ext>
            </a:extLst>
          </p:cNvPr>
          <p:cNvSpPr/>
          <p:nvPr/>
        </p:nvSpPr>
        <p:spPr>
          <a:xfrm>
            <a:off x="9350574" y="1665859"/>
            <a:ext cx="1607117" cy="859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Divisão de largura fixa com uma  imagem de fundo e o título da página por cima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8E0A684-AFEF-4E28-BAA6-38E6E19C1509}"/>
              </a:ext>
            </a:extLst>
          </p:cNvPr>
          <p:cNvSpPr/>
          <p:nvPr/>
        </p:nvSpPr>
        <p:spPr>
          <a:xfrm>
            <a:off x="4001432" y="1523305"/>
            <a:ext cx="4069680" cy="1701403"/>
          </a:xfrm>
          <a:prstGeom prst="roundRect">
            <a:avLst>
              <a:gd name="adj" fmla="val 3743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DA9CA7-4FE5-40D6-B8A8-37BF12356688}"/>
              </a:ext>
            </a:extLst>
          </p:cNvPr>
          <p:cNvCxnSpPr>
            <a:stCxn id="34" idx="3"/>
            <a:endCxn id="33" idx="1"/>
          </p:cNvCxnSpPr>
          <p:nvPr/>
        </p:nvCxnSpPr>
        <p:spPr>
          <a:xfrm flipV="1">
            <a:off x="8071112" y="2095543"/>
            <a:ext cx="1279462" cy="2784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7CA508F-CE22-4B5F-AC26-EDCF045A61CA}"/>
              </a:ext>
            </a:extLst>
          </p:cNvPr>
          <p:cNvSpPr/>
          <p:nvPr/>
        </p:nvSpPr>
        <p:spPr>
          <a:xfrm>
            <a:off x="4911001" y="2171587"/>
            <a:ext cx="2315703" cy="436512"/>
          </a:xfrm>
          <a:prstGeom prst="roundRect">
            <a:avLst>
              <a:gd name="adj" fmla="val 3743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0545AF1-2050-4963-B84B-2904061A0C3D}"/>
              </a:ext>
            </a:extLst>
          </p:cNvPr>
          <p:cNvSpPr/>
          <p:nvPr/>
        </p:nvSpPr>
        <p:spPr>
          <a:xfrm>
            <a:off x="4178493" y="3394333"/>
            <a:ext cx="3648435" cy="14883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BDAFD27-08F7-4E84-898E-79C82FB3DEA6}"/>
              </a:ext>
            </a:extLst>
          </p:cNvPr>
          <p:cNvSpPr/>
          <p:nvPr/>
        </p:nvSpPr>
        <p:spPr>
          <a:xfrm>
            <a:off x="4178493" y="4881732"/>
            <a:ext cx="3648435" cy="14883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8812F1B-8EC8-41E8-ACA6-27E7773C9729}"/>
              </a:ext>
            </a:extLst>
          </p:cNvPr>
          <p:cNvSpPr/>
          <p:nvPr/>
        </p:nvSpPr>
        <p:spPr>
          <a:xfrm>
            <a:off x="1274323" y="1920013"/>
            <a:ext cx="1546440" cy="7949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Titulo com cor, alinhamento, tipo de fonte, tamanho e margem lateral  especifica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73B3D3-C062-410C-9E96-EBC8146A77B8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flipH="1" flipV="1">
            <a:off x="2820763" y="2317469"/>
            <a:ext cx="2090238" cy="72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1C51E15-D19F-4248-A848-153E925A33E3}"/>
              </a:ext>
            </a:extLst>
          </p:cNvPr>
          <p:cNvSpPr/>
          <p:nvPr/>
        </p:nvSpPr>
        <p:spPr>
          <a:xfrm>
            <a:off x="4334201" y="3446282"/>
            <a:ext cx="1742311" cy="1373797"/>
          </a:xfrm>
          <a:prstGeom prst="roundRect">
            <a:avLst>
              <a:gd name="adj" fmla="val 3743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7" name="Graphic 46" descr="Cursor outline">
            <a:extLst>
              <a:ext uri="{FF2B5EF4-FFF2-40B4-BE49-F238E27FC236}">
                <a16:creationId xmlns:a16="http://schemas.microsoft.com/office/drawing/2014/main" id="{C0C01FFE-4532-45E8-9053-4514023369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59237">
            <a:off x="7108404" y="4445788"/>
            <a:ext cx="321939" cy="321939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4147C6C-0BC4-45FC-B13C-BEC19FF0EDF7}"/>
              </a:ext>
            </a:extLst>
          </p:cNvPr>
          <p:cNvSpPr/>
          <p:nvPr/>
        </p:nvSpPr>
        <p:spPr>
          <a:xfrm>
            <a:off x="506330" y="5091706"/>
            <a:ext cx="2189526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Tabela com separação entre linhas de tamanho especifico, mas sem separação entre  colunas, estando uma imagem na coluna esquerda e a descrição do Caminho na coluna direita. O tamanho de cada célula da tabela é fixo.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1D15E8-CD97-4583-8FC9-632A9D3EC70B}"/>
              </a:ext>
            </a:extLst>
          </p:cNvPr>
          <p:cNvCxnSpPr>
            <a:stCxn id="40" idx="2"/>
            <a:endCxn id="39" idx="0"/>
          </p:cNvCxnSpPr>
          <p:nvPr/>
        </p:nvCxnSpPr>
        <p:spPr>
          <a:xfrm flipV="1">
            <a:off x="6002711" y="3394333"/>
            <a:ext cx="0" cy="2975788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AF3791-5BE3-4AFD-B1F8-9F499CD5F66B}"/>
              </a:ext>
            </a:extLst>
          </p:cNvPr>
          <p:cNvCxnSpPr>
            <a:cxnSpLocks/>
            <a:stCxn id="40" idx="1"/>
            <a:endCxn id="48" idx="3"/>
          </p:cNvCxnSpPr>
          <p:nvPr/>
        </p:nvCxnSpPr>
        <p:spPr>
          <a:xfrm flipH="1">
            <a:off x="2695856" y="5625927"/>
            <a:ext cx="1482637" cy="128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49B6ACC-E1FD-4041-8B92-EAB8CFD85D9B}"/>
              </a:ext>
            </a:extLst>
          </p:cNvPr>
          <p:cNvSpPr/>
          <p:nvPr/>
        </p:nvSpPr>
        <p:spPr>
          <a:xfrm>
            <a:off x="722054" y="3327150"/>
            <a:ext cx="1869121" cy="12387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Imagem a ocupar o espaço todo da tabela. Estado normal com contraste a menos 50%.</a:t>
            </a:r>
          </a:p>
          <a:p>
            <a:pPr algn="ctr"/>
            <a:r>
              <a:rPr lang="pt-PT" sz="1000" dirty="0"/>
              <a:t>Ao passar o rato por cima da imagem esta fica com o contraste normal.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9587B5-5754-49C5-922D-511F1C792CA7}"/>
              </a:ext>
            </a:extLst>
          </p:cNvPr>
          <p:cNvCxnSpPr>
            <a:cxnSpLocks/>
            <a:stCxn id="46" idx="1"/>
            <a:endCxn id="61" idx="3"/>
          </p:cNvCxnSpPr>
          <p:nvPr/>
        </p:nvCxnSpPr>
        <p:spPr>
          <a:xfrm flipH="1" flipV="1">
            <a:off x="2591175" y="3946510"/>
            <a:ext cx="1743026" cy="186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70067A8-4E0D-42B1-9980-B0E40A2999C1}"/>
              </a:ext>
            </a:extLst>
          </p:cNvPr>
          <p:cNvSpPr/>
          <p:nvPr/>
        </p:nvSpPr>
        <p:spPr>
          <a:xfrm>
            <a:off x="6276468" y="4404552"/>
            <a:ext cx="1114233" cy="392898"/>
          </a:xfrm>
          <a:prstGeom prst="roundRect">
            <a:avLst>
              <a:gd name="adj" fmla="val 3743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BDFC8BB-B12C-4E6B-8B23-F6FB2F498CEF}"/>
              </a:ext>
            </a:extLst>
          </p:cNvPr>
          <p:cNvSpPr/>
          <p:nvPr/>
        </p:nvSpPr>
        <p:spPr>
          <a:xfrm>
            <a:off x="6123111" y="3573873"/>
            <a:ext cx="1479494" cy="385793"/>
          </a:xfrm>
          <a:prstGeom prst="roundRect">
            <a:avLst>
              <a:gd name="adj" fmla="val 3743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77B4807-E23A-41E4-9357-8AC018DBCE0A}"/>
              </a:ext>
            </a:extLst>
          </p:cNvPr>
          <p:cNvSpPr/>
          <p:nvPr/>
        </p:nvSpPr>
        <p:spPr>
          <a:xfrm>
            <a:off x="6055247" y="5477499"/>
            <a:ext cx="1229645" cy="463249"/>
          </a:xfrm>
          <a:prstGeom prst="roundRect">
            <a:avLst>
              <a:gd name="adj" fmla="val 3743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87F721E-6F6A-4477-9C66-5D0A8936F895}"/>
              </a:ext>
            </a:extLst>
          </p:cNvPr>
          <p:cNvSpPr/>
          <p:nvPr/>
        </p:nvSpPr>
        <p:spPr>
          <a:xfrm>
            <a:off x="8666859" y="2957897"/>
            <a:ext cx="1607117" cy="859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Subtítulo com cor, alinhamento, tipo de fonte, tamanho e margem lateral  especifica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C3C95D5-EEC3-47DA-9335-A0A7437FE249}"/>
              </a:ext>
            </a:extLst>
          </p:cNvPr>
          <p:cNvSpPr/>
          <p:nvPr/>
        </p:nvSpPr>
        <p:spPr>
          <a:xfrm>
            <a:off x="9131676" y="4005367"/>
            <a:ext cx="2431849" cy="94591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Link para a página do caminho em contexto, em forma de </a:t>
            </a:r>
            <a:r>
              <a:rPr lang="pt-PT" sz="1000" dirty="0" err="1"/>
              <a:t>botao</a:t>
            </a:r>
            <a:r>
              <a:rPr lang="pt-PT" sz="1000" dirty="0"/>
              <a:t>, com um tamanho, cor e formato de texto, cor de fundo e tamanho especifico.</a:t>
            </a:r>
          </a:p>
          <a:p>
            <a:pPr algn="ctr"/>
            <a:r>
              <a:rPr lang="pt-PT" sz="1000" dirty="0"/>
              <a:t>Ao passar o rato sobre o botão a cor de fundo muda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7490EB3-B97D-458C-8242-72C37733ABA8}"/>
              </a:ext>
            </a:extLst>
          </p:cNvPr>
          <p:cNvSpPr/>
          <p:nvPr/>
        </p:nvSpPr>
        <p:spPr>
          <a:xfrm>
            <a:off x="8279680" y="5260523"/>
            <a:ext cx="1837443" cy="859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Texto com cor, alinhamento, tipo de fonte e tamanho especifico. </a:t>
            </a:r>
          </a:p>
          <a:p>
            <a:pPr algn="ctr"/>
            <a:r>
              <a:rPr lang="pt-PT" sz="1000" dirty="0"/>
              <a:t>Margens Laterais bem definidas.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86E3AD2-6CBB-4295-9484-EA50E9F00AE1}"/>
              </a:ext>
            </a:extLst>
          </p:cNvPr>
          <p:cNvCxnSpPr>
            <a:stCxn id="68" idx="3"/>
            <a:endCxn id="71" idx="1"/>
          </p:cNvCxnSpPr>
          <p:nvPr/>
        </p:nvCxnSpPr>
        <p:spPr>
          <a:xfrm flipV="1">
            <a:off x="7284892" y="5690207"/>
            <a:ext cx="994788" cy="18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B3CC9C-9216-4A15-94B5-27E3090037CE}"/>
              </a:ext>
            </a:extLst>
          </p:cNvPr>
          <p:cNvCxnSpPr>
            <a:cxnSpLocks/>
            <a:stCxn id="65" idx="3"/>
            <a:endCxn id="70" idx="1"/>
          </p:cNvCxnSpPr>
          <p:nvPr/>
        </p:nvCxnSpPr>
        <p:spPr>
          <a:xfrm flipV="1">
            <a:off x="7390701" y="4478326"/>
            <a:ext cx="1740975" cy="122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700A9B1-1905-4535-B776-5A28F41846D9}"/>
              </a:ext>
            </a:extLst>
          </p:cNvPr>
          <p:cNvCxnSpPr>
            <a:stCxn id="66" idx="3"/>
            <a:endCxn id="69" idx="1"/>
          </p:cNvCxnSpPr>
          <p:nvPr/>
        </p:nvCxnSpPr>
        <p:spPr>
          <a:xfrm flipV="1">
            <a:off x="7602605" y="3387581"/>
            <a:ext cx="1064254" cy="379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65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313D-38C7-4597-8C8F-A4A9B14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Página de um Caminho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B8E21-6469-49EC-9F17-9AC0B72CC437}"/>
              </a:ext>
            </a:extLst>
          </p:cNvPr>
          <p:cNvGrpSpPr/>
          <p:nvPr/>
        </p:nvGrpSpPr>
        <p:grpSpPr>
          <a:xfrm>
            <a:off x="3573639" y="1576925"/>
            <a:ext cx="4448313" cy="4739576"/>
            <a:chOff x="3586621" y="1753299"/>
            <a:chExt cx="4507825" cy="47395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DD2461-D86A-49C9-A0E5-0D4A629BC43E}"/>
                </a:ext>
              </a:extLst>
            </p:cNvPr>
            <p:cNvSpPr/>
            <p:nvPr/>
          </p:nvSpPr>
          <p:spPr>
            <a:xfrm>
              <a:off x="3609133" y="1753299"/>
              <a:ext cx="4485313" cy="4739576"/>
            </a:xfrm>
            <a:prstGeom prst="rect">
              <a:avLst/>
            </a:prstGeom>
            <a:solidFill>
              <a:srgbClr val="EBE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AAAD76A-D748-4B64-A4F1-A2A3F138E0FC}"/>
                </a:ext>
              </a:extLst>
            </p:cNvPr>
            <p:cNvGrpSpPr/>
            <p:nvPr/>
          </p:nvGrpSpPr>
          <p:grpSpPr>
            <a:xfrm>
              <a:off x="3586621" y="1753299"/>
              <a:ext cx="529454" cy="4739576"/>
              <a:chOff x="949727" y="1753299"/>
              <a:chExt cx="529454" cy="473957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4AC9786-2FE8-470F-BF03-E7360BC42CE1}"/>
                  </a:ext>
                </a:extLst>
              </p:cNvPr>
              <p:cNvSpPr/>
              <p:nvPr/>
            </p:nvSpPr>
            <p:spPr>
              <a:xfrm>
                <a:off x="972424" y="1753299"/>
                <a:ext cx="473690" cy="4739576"/>
              </a:xfrm>
              <a:prstGeom prst="rect">
                <a:avLst/>
              </a:prstGeom>
              <a:solidFill>
                <a:srgbClr val="7C83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8" name="Picture 7" descr="Text&#10;&#10;Description automatically generated">
                <a:extLst>
                  <a:ext uri="{FF2B5EF4-FFF2-40B4-BE49-F238E27FC236}">
                    <a16:creationId xmlns:a16="http://schemas.microsoft.com/office/drawing/2014/main" id="{6C6C779B-ECE2-43F7-8D5A-F6EBD0DCF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3859801"/>
                <a:ext cx="321940" cy="321940"/>
              </a:xfrm>
              <a:prstGeom prst="rect">
                <a:avLst/>
              </a:prstGeom>
            </p:spPr>
          </p:pic>
          <p:pic>
            <p:nvPicPr>
              <p:cNvPr id="9" name="Picture 8" descr="Shape, arrow&#10;&#10;Description automatically generated">
                <a:extLst>
                  <a:ext uri="{FF2B5EF4-FFF2-40B4-BE49-F238E27FC236}">
                    <a16:creationId xmlns:a16="http://schemas.microsoft.com/office/drawing/2014/main" id="{C3776773-23D1-4F01-9F32-035AAD772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2590906"/>
                <a:ext cx="327093" cy="169791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3670D79D-01C7-4FCD-9F75-96302CD88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983" y="4768733"/>
                <a:ext cx="250068" cy="290364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87BFF867-0DC9-4587-BD82-779F0FCC6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4331739"/>
                <a:ext cx="285622" cy="290285"/>
              </a:xfrm>
              <a:prstGeom prst="rect">
                <a:avLst/>
              </a:prstGeom>
            </p:spPr>
          </p:pic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4244634A-B944-48D8-844B-3E4E246CA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7" y="1831919"/>
                <a:ext cx="529454" cy="528937"/>
              </a:xfrm>
              <a:prstGeom prst="rect">
                <a:avLst/>
              </a:prstGeom>
            </p:spPr>
          </p:pic>
          <p:pic>
            <p:nvPicPr>
              <p:cNvPr id="13" name="Picture 12" descr="Logo, icon&#10;&#10;Description automatically generated">
                <a:extLst>
                  <a:ext uri="{FF2B5EF4-FFF2-40B4-BE49-F238E27FC236}">
                    <a16:creationId xmlns:a16="http://schemas.microsoft.com/office/drawing/2014/main" id="{DAA1F393-717D-4906-BB0F-2BD3C028C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240" y="3401082"/>
                <a:ext cx="346930" cy="252763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F765E18B-DB75-418E-93F3-BD7057749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172" y="2934150"/>
                <a:ext cx="217532" cy="338990"/>
              </a:xfrm>
              <a:prstGeom prst="rect">
                <a:avLst/>
              </a:prstGeom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3EF24217-C689-4784-ABB0-EC402DCC1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5217059"/>
                <a:ext cx="290365" cy="290365"/>
              </a:xfrm>
              <a:prstGeom prst="rect">
                <a:avLst/>
              </a:prstGeom>
            </p:spPr>
          </p:pic>
        </p:grpSp>
      </p:grpSp>
      <p:pic>
        <p:nvPicPr>
          <p:cNvPr id="20" name="Picture 19" descr="A person walking on a path by the ocean&#10;&#10;Description automatically generated with low confidence">
            <a:extLst>
              <a:ext uri="{FF2B5EF4-FFF2-40B4-BE49-F238E27FC236}">
                <a16:creationId xmlns:a16="http://schemas.microsoft.com/office/drawing/2014/main" id="{F9EA8F7D-91A9-4952-9123-2CAC19D1F4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" t="27980" r="-43" b="20694"/>
          <a:stretch/>
        </p:blipFill>
        <p:spPr>
          <a:xfrm>
            <a:off x="4058404" y="1576925"/>
            <a:ext cx="3961859" cy="15250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A3F214-4EB8-49DC-B3E5-28F291641D83}"/>
              </a:ext>
            </a:extLst>
          </p:cNvPr>
          <p:cNvSpPr txBox="1"/>
          <p:nvPr/>
        </p:nvSpPr>
        <p:spPr>
          <a:xfrm>
            <a:off x="4717664" y="1980288"/>
            <a:ext cx="2682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solidFill>
                  <a:srgbClr val="FFCD01"/>
                </a:solidFill>
                <a:latin typeface="Baskerville Old Face" panose="02020602080505020303" pitchFamily="18" charset="0"/>
              </a:rPr>
              <a:t>Caminho Português pela Costa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DD7587-21CC-47D5-AB12-C8141AAF1B0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" b="14631"/>
          <a:stretch/>
        </p:blipFill>
        <p:spPr>
          <a:xfrm>
            <a:off x="6513845" y="3391597"/>
            <a:ext cx="1075618" cy="17978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83A5A2-7BE6-4158-BF21-D14D9BC8B722}"/>
              </a:ext>
            </a:extLst>
          </p:cNvPr>
          <p:cNvSpPr txBox="1"/>
          <p:nvPr/>
        </p:nvSpPr>
        <p:spPr>
          <a:xfrm>
            <a:off x="4482601" y="3364678"/>
            <a:ext cx="197874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deste caminho é feito em passadiços de madeira mesmo à beira do mar, e caminhamos sempre junto do oceano até chegar a Redondela onde encontramos o caminho central. </a:t>
            </a:r>
          </a:p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Existem vários albergues perto do mar, o que é bom para aproveitar a praia no fim de um dia a caminhar.</a:t>
            </a:r>
          </a:p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tencionava realizar o caminho em menos de dez dias, decidimos partir da Póvoa para cumprir o calendário.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35048-D932-485D-ABB0-D8D98A78487B}"/>
              </a:ext>
            </a:extLst>
          </p:cNvPr>
          <p:cNvSpPr txBox="1"/>
          <p:nvPr/>
        </p:nvSpPr>
        <p:spPr>
          <a:xfrm>
            <a:off x="4482602" y="5181519"/>
            <a:ext cx="305038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dirty="0">
                <a:solidFill>
                  <a:srgbClr val="FFCD01"/>
                </a:solidFill>
                <a:latin typeface="Baskerville Old Face" panose="02020602080505020303" pitchFamily="18" charset="0"/>
              </a:rPr>
              <a:t>Dia 1 – Viana do Castelo a Ponte de Lima </a:t>
            </a:r>
          </a:p>
          <a:p>
            <a:endParaRPr lang="pt-PT" sz="900" dirty="0">
              <a:solidFill>
                <a:srgbClr val="5660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Começamos a nossa aventura na Póvoa de Varzim e partimos logo cedo às 7:00 da manhã e caminhamos a manhã toda parando para café no Café Duna e mais tarde parando na praia, para almoçar umas sandes que trazíamos na mochila.</a:t>
            </a:r>
          </a:p>
          <a:p>
            <a:endParaRPr lang="pt-PT" sz="900" dirty="0">
              <a:solidFill>
                <a:srgbClr val="5660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DE25899-DEF8-4096-81EA-9673BD55B002}"/>
              </a:ext>
            </a:extLst>
          </p:cNvPr>
          <p:cNvSpPr/>
          <p:nvPr/>
        </p:nvSpPr>
        <p:spPr>
          <a:xfrm>
            <a:off x="4007028" y="1531920"/>
            <a:ext cx="4069680" cy="1647783"/>
          </a:xfrm>
          <a:prstGeom prst="roundRect">
            <a:avLst>
              <a:gd name="adj" fmla="val 3743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1A2BAD9-D2D6-4AB8-A01F-CF928010295F}"/>
              </a:ext>
            </a:extLst>
          </p:cNvPr>
          <p:cNvSpPr/>
          <p:nvPr/>
        </p:nvSpPr>
        <p:spPr>
          <a:xfrm>
            <a:off x="4798485" y="2052536"/>
            <a:ext cx="2540897" cy="587279"/>
          </a:xfrm>
          <a:prstGeom prst="roundRect">
            <a:avLst>
              <a:gd name="adj" fmla="val 12069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765BF1F-DDC4-43E9-B7A0-87DC6E726530}"/>
              </a:ext>
            </a:extLst>
          </p:cNvPr>
          <p:cNvSpPr/>
          <p:nvPr/>
        </p:nvSpPr>
        <p:spPr>
          <a:xfrm>
            <a:off x="6461349" y="3337321"/>
            <a:ext cx="1223502" cy="1892825"/>
          </a:xfrm>
          <a:prstGeom prst="roundRect">
            <a:avLst>
              <a:gd name="adj" fmla="val 6913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339303C-2C14-4147-AE74-AD73BAEE7A0F}"/>
              </a:ext>
            </a:extLst>
          </p:cNvPr>
          <p:cNvSpPr/>
          <p:nvPr/>
        </p:nvSpPr>
        <p:spPr>
          <a:xfrm>
            <a:off x="4526733" y="5181519"/>
            <a:ext cx="2681463" cy="260960"/>
          </a:xfrm>
          <a:prstGeom prst="roundRect">
            <a:avLst>
              <a:gd name="adj" fmla="val 12069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D9C8EE-9515-4B46-8899-AA2E138C6B1F}"/>
              </a:ext>
            </a:extLst>
          </p:cNvPr>
          <p:cNvSpPr/>
          <p:nvPr/>
        </p:nvSpPr>
        <p:spPr>
          <a:xfrm>
            <a:off x="4526733" y="3364678"/>
            <a:ext cx="1879696" cy="894742"/>
          </a:xfrm>
          <a:prstGeom prst="roundRect">
            <a:avLst>
              <a:gd name="adj" fmla="val 6758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0E7F1A3-F07F-410E-906A-E6486E959926}"/>
              </a:ext>
            </a:extLst>
          </p:cNvPr>
          <p:cNvSpPr/>
          <p:nvPr/>
        </p:nvSpPr>
        <p:spPr>
          <a:xfrm>
            <a:off x="8639207" y="2444637"/>
            <a:ext cx="1546440" cy="7949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Titulo com cor, alinhamento, tipo de fonte, tamanho e margem lateral  especifica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50129CE-71E1-413C-9EA7-A659F19F02E6}"/>
              </a:ext>
            </a:extLst>
          </p:cNvPr>
          <p:cNvSpPr/>
          <p:nvPr/>
        </p:nvSpPr>
        <p:spPr>
          <a:xfrm>
            <a:off x="8639207" y="4150066"/>
            <a:ext cx="1546440" cy="7949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Imagens sobre o Local detalhadas, flutuantes, alinhadas à esquerda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24038C6-F1A2-40F5-8280-339D2CCB2B89}"/>
              </a:ext>
            </a:extLst>
          </p:cNvPr>
          <p:cNvSpPr/>
          <p:nvPr/>
        </p:nvSpPr>
        <p:spPr>
          <a:xfrm>
            <a:off x="1284246" y="1926127"/>
            <a:ext cx="1607117" cy="859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Divisão de largura fixa com uma  imagem de fundo e o título da página por cima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E0678CF-08BE-4220-827B-6D980A569AE4}"/>
              </a:ext>
            </a:extLst>
          </p:cNvPr>
          <p:cNvSpPr/>
          <p:nvPr/>
        </p:nvSpPr>
        <p:spPr>
          <a:xfrm>
            <a:off x="838200" y="3406434"/>
            <a:ext cx="2004998" cy="8112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Texto com cor, alinhamento, tipo de fonte e tamanho especifico. </a:t>
            </a:r>
          </a:p>
          <a:p>
            <a:pPr algn="ctr"/>
            <a:r>
              <a:rPr lang="pt-PT" sz="1000" dirty="0"/>
              <a:t>Margens Laterais bem definidas.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9791B68-C638-4B1B-8BFF-1E2775F2EF44}"/>
              </a:ext>
            </a:extLst>
          </p:cNvPr>
          <p:cNvSpPr/>
          <p:nvPr/>
        </p:nvSpPr>
        <p:spPr>
          <a:xfrm>
            <a:off x="1612409" y="5192172"/>
            <a:ext cx="1607117" cy="859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Subtítulo com cor, alinhamento, tipo de fonte, tamanho e margem lateral  especifica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F14553-9057-45CC-BAD8-C1AAB5C1D0EE}"/>
              </a:ext>
            </a:extLst>
          </p:cNvPr>
          <p:cNvCxnSpPr>
            <a:stCxn id="26" idx="1"/>
            <a:endCxn id="33" idx="3"/>
          </p:cNvCxnSpPr>
          <p:nvPr/>
        </p:nvCxnSpPr>
        <p:spPr>
          <a:xfrm flipH="1" flipV="1">
            <a:off x="2891363" y="2355811"/>
            <a:ext cx="111566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BE803D-ABE8-451C-9A28-54E8CA0FCBC7}"/>
              </a:ext>
            </a:extLst>
          </p:cNvPr>
          <p:cNvCxnSpPr>
            <a:stCxn id="30" idx="1"/>
            <a:endCxn id="37" idx="3"/>
          </p:cNvCxnSpPr>
          <p:nvPr/>
        </p:nvCxnSpPr>
        <p:spPr>
          <a:xfrm flipH="1">
            <a:off x="2843198" y="3812049"/>
            <a:ext cx="16835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383203A-03BA-4068-B1A4-493B7C67457A}"/>
              </a:ext>
            </a:extLst>
          </p:cNvPr>
          <p:cNvCxnSpPr>
            <a:stCxn id="29" idx="1"/>
            <a:endCxn id="38" idx="3"/>
          </p:cNvCxnSpPr>
          <p:nvPr/>
        </p:nvCxnSpPr>
        <p:spPr>
          <a:xfrm flipH="1">
            <a:off x="3219526" y="5311999"/>
            <a:ext cx="1307207" cy="309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C5760E-C1E6-4681-9D75-F733C363760A}"/>
              </a:ext>
            </a:extLst>
          </p:cNvPr>
          <p:cNvCxnSpPr>
            <a:stCxn id="27" idx="3"/>
            <a:endCxn id="31" idx="1"/>
          </p:cNvCxnSpPr>
          <p:nvPr/>
        </p:nvCxnSpPr>
        <p:spPr>
          <a:xfrm>
            <a:off x="7339382" y="2346176"/>
            <a:ext cx="1299825" cy="495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72D721-E7DA-48B6-93AE-A3E86CF55CE3}"/>
              </a:ext>
            </a:extLst>
          </p:cNvPr>
          <p:cNvCxnSpPr>
            <a:stCxn id="28" idx="3"/>
            <a:endCxn id="32" idx="1"/>
          </p:cNvCxnSpPr>
          <p:nvPr/>
        </p:nvCxnSpPr>
        <p:spPr>
          <a:xfrm>
            <a:off x="7684851" y="4283734"/>
            <a:ext cx="954356" cy="263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8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7510-0FDB-4CB0-A98D-CB9F3836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Página de um Local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BACA43-7CCD-4351-9B06-4A6608F31FE2}"/>
              </a:ext>
            </a:extLst>
          </p:cNvPr>
          <p:cNvGrpSpPr/>
          <p:nvPr/>
        </p:nvGrpSpPr>
        <p:grpSpPr>
          <a:xfrm>
            <a:off x="3573639" y="1576925"/>
            <a:ext cx="4448313" cy="4739576"/>
            <a:chOff x="3586621" y="1753299"/>
            <a:chExt cx="4507825" cy="47395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7587D4-A3AA-43C4-A09F-C8B49C9DCD84}"/>
                </a:ext>
              </a:extLst>
            </p:cNvPr>
            <p:cNvSpPr/>
            <p:nvPr/>
          </p:nvSpPr>
          <p:spPr>
            <a:xfrm>
              <a:off x="3609133" y="1753299"/>
              <a:ext cx="4485313" cy="4739576"/>
            </a:xfrm>
            <a:prstGeom prst="rect">
              <a:avLst/>
            </a:prstGeom>
            <a:solidFill>
              <a:srgbClr val="EBE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2181AA-12D5-4485-A296-80E29CD51FC4}"/>
                </a:ext>
              </a:extLst>
            </p:cNvPr>
            <p:cNvGrpSpPr/>
            <p:nvPr/>
          </p:nvGrpSpPr>
          <p:grpSpPr>
            <a:xfrm>
              <a:off x="3586621" y="1753299"/>
              <a:ext cx="529454" cy="4739576"/>
              <a:chOff x="949727" y="1753299"/>
              <a:chExt cx="529454" cy="473957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88F198-EFA6-45E2-8AB8-27911B9D6D8D}"/>
                  </a:ext>
                </a:extLst>
              </p:cNvPr>
              <p:cNvSpPr/>
              <p:nvPr/>
            </p:nvSpPr>
            <p:spPr>
              <a:xfrm>
                <a:off x="972424" y="1753299"/>
                <a:ext cx="473690" cy="4739576"/>
              </a:xfrm>
              <a:prstGeom prst="rect">
                <a:avLst/>
              </a:prstGeom>
              <a:solidFill>
                <a:srgbClr val="7C83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8" name="Picture 7" descr="Text&#10;&#10;Description automatically generated">
                <a:extLst>
                  <a:ext uri="{FF2B5EF4-FFF2-40B4-BE49-F238E27FC236}">
                    <a16:creationId xmlns:a16="http://schemas.microsoft.com/office/drawing/2014/main" id="{BBF9C02B-8580-48B4-BE06-B64513EDE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3859801"/>
                <a:ext cx="321940" cy="321940"/>
              </a:xfrm>
              <a:prstGeom prst="rect">
                <a:avLst/>
              </a:prstGeom>
            </p:spPr>
          </p:pic>
          <p:pic>
            <p:nvPicPr>
              <p:cNvPr id="9" name="Picture 8" descr="Shape, arrow&#10;&#10;Description automatically generated">
                <a:extLst>
                  <a:ext uri="{FF2B5EF4-FFF2-40B4-BE49-F238E27FC236}">
                    <a16:creationId xmlns:a16="http://schemas.microsoft.com/office/drawing/2014/main" id="{E5DA3C8F-4EE8-47EB-9FC5-77F32885E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2590906"/>
                <a:ext cx="327093" cy="169791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5E22E3AE-69E9-41A4-87E2-F6D6211D8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983" y="4768733"/>
                <a:ext cx="250068" cy="290364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745D03FB-62A8-43CF-9BB5-526F6C5E6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4331739"/>
                <a:ext cx="285622" cy="290285"/>
              </a:xfrm>
              <a:prstGeom prst="rect">
                <a:avLst/>
              </a:prstGeom>
            </p:spPr>
          </p:pic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F98F2D5E-AF2F-41DE-9F27-E050BE20C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7" y="1831919"/>
                <a:ext cx="529454" cy="528937"/>
              </a:xfrm>
              <a:prstGeom prst="rect">
                <a:avLst/>
              </a:prstGeom>
            </p:spPr>
          </p:pic>
          <p:pic>
            <p:nvPicPr>
              <p:cNvPr id="13" name="Picture 12" descr="Logo, icon&#10;&#10;Description automatically generated">
                <a:extLst>
                  <a:ext uri="{FF2B5EF4-FFF2-40B4-BE49-F238E27FC236}">
                    <a16:creationId xmlns:a16="http://schemas.microsoft.com/office/drawing/2014/main" id="{20CE760A-7013-4364-A6D7-520901AE7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240" y="3401082"/>
                <a:ext cx="346930" cy="252763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D8560106-9C37-4810-B87B-AF5CDCC67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172" y="2934150"/>
                <a:ext cx="217532" cy="338990"/>
              </a:xfrm>
              <a:prstGeom prst="rect">
                <a:avLst/>
              </a:prstGeom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DC5B43B2-E205-4387-8E1C-CE4BC6C82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5217059"/>
                <a:ext cx="290365" cy="290365"/>
              </a:xfrm>
              <a:prstGeom prst="rect">
                <a:avLst/>
              </a:prstGeom>
            </p:spPr>
          </p:pic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F87391B-F91B-451F-937F-219CC3EB7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8562" y="1576925"/>
            <a:ext cx="3968301" cy="19884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5E8F87-6C47-4C47-8120-C7B3EB2FE98A}"/>
              </a:ext>
            </a:extLst>
          </p:cNvPr>
          <p:cNvSpPr txBox="1"/>
          <p:nvPr/>
        </p:nvSpPr>
        <p:spPr>
          <a:xfrm>
            <a:off x="4781889" y="1929468"/>
            <a:ext cx="2524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FFCD01"/>
                </a:solidFill>
                <a:latin typeface="Baskerville Old Face" panose="02020602080505020303" pitchFamily="18" charset="0"/>
              </a:rPr>
              <a:t>Albergue O </a:t>
            </a:r>
            <a:r>
              <a:rPr lang="pt-PT" sz="2000" b="1" dirty="0" err="1">
                <a:solidFill>
                  <a:srgbClr val="FFCD01"/>
                </a:solidFill>
                <a:latin typeface="Baskerville Old Face" panose="02020602080505020303" pitchFamily="18" charset="0"/>
              </a:rPr>
              <a:t>Milladoiro</a:t>
            </a:r>
            <a:endParaRPr lang="pt-PT" sz="2000" b="1" dirty="0">
              <a:solidFill>
                <a:srgbClr val="FFCD0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F5DC22-01FB-4FA7-97DD-2B78FA46EA06}"/>
              </a:ext>
            </a:extLst>
          </p:cNvPr>
          <p:cNvSpPr txBox="1"/>
          <p:nvPr/>
        </p:nvSpPr>
        <p:spPr>
          <a:xfrm>
            <a:off x="4369870" y="2601917"/>
            <a:ext cx="334568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FFCD01"/>
                </a:solidFill>
              </a:rPr>
              <a:t>Telefone: 981 938 382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FFCD01"/>
                </a:solidFill>
              </a:rPr>
              <a:t>E-mail: </a:t>
            </a:r>
            <a:r>
              <a:rPr lang="pt-PT" sz="1000" dirty="0">
                <a:solidFill>
                  <a:srgbClr val="FFCD0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info@alberguemilladoiro.com</a:t>
            </a:r>
            <a:endParaRPr lang="pt-PT" sz="1000" dirty="0">
              <a:solidFill>
                <a:srgbClr val="FFCD0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FFCD01"/>
                </a:solidFill>
              </a:rPr>
              <a:t>Website: </a:t>
            </a:r>
            <a:r>
              <a:rPr lang="pt-PT" sz="1000" u="sng" dirty="0">
                <a:solidFill>
                  <a:srgbClr val="FFCD01"/>
                </a:solidFill>
              </a:rPr>
              <a:t>www.alberguemilladoiro.com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FFCD01"/>
                </a:solidFill>
              </a:rPr>
              <a:t>Capacidade: 62 camas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>
                <a:solidFill>
                  <a:srgbClr val="FFCD01"/>
                </a:solidFill>
              </a:rPr>
              <a:t>Preço: 14 €</a:t>
            </a:r>
          </a:p>
          <a:p>
            <a:endParaRPr lang="pt-PT" sz="900" dirty="0">
              <a:solidFill>
                <a:srgbClr val="5660DC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15C0F7-BF45-4100-96C0-207FA6E7C7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3257" y="3905981"/>
            <a:ext cx="1615738" cy="12148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CF03FF-343E-466F-B3DB-EEA36D95FC13}"/>
              </a:ext>
            </a:extLst>
          </p:cNvPr>
          <p:cNvSpPr txBox="1"/>
          <p:nvPr/>
        </p:nvSpPr>
        <p:spPr>
          <a:xfrm>
            <a:off x="4369870" y="3791128"/>
            <a:ext cx="1638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albergue privado aceita reservas, e apesar de ser um pouco mais caro que o normal tem excelentes condições e encontra-se perto de várias superfícies comerciais.</a:t>
            </a:r>
          </a:p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Encontra-se a apenas cerca de 10 Km da Catedral Santiago de Compostela.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3763F3-2C81-40F7-8BD8-3941B5F7CFB1}"/>
              </a:ext>
            </a:extLst>
          </p:cNvPr>
          <p:cNvSpPr txBox="1"/>
          <p:nvPr/>
        </p:nvSpPr>
        <p:spPr>
          <a:xfrm>
            <a:off x="4369869" y="5211246"/>
            <a:ext cx="31047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albergue tem as seguintes condições: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 err="1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</a:t>
            </a:r>
            <a:endParaRPr lang="pt-PT" sz="900" dirty="0">
              <a:solidFill>
                <a:srgbClr val="5660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Cozinha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 de Descanso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Esplanada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Máquina de Roupa (4€)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Esplanada</a:t>
            </a:r>
          </a:p>
        </p:txBody>
      </p:sp>
      <p:pic>
        <p:nvPicPr>
          <p:cNvPr id="28" name="Picture 27" descr="A bunk bed in a room&#10;&#10;Description automatically generated with low confidence">
            <a:extLst>
              <a:ext uri="{FF2B5EF4-FFF2-40B4-BE49-F238E27FC236}">
                <a16:creationId xmlns:a16="http://schemas.microsoft.com/office/drawing/2014/main" id="{0DA57C98-6C16-42DA-876E-B30D975A8EF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3"/>
          <a:stretch/>
        </p:blipFill>
        <p:spPr>
          <a:xfrm>
            <a:off x="5995651" y="5614682"/>
            <a:ext cx="1633344" cy="701819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5F4C68-9176-4C60-8F6A-07AD54A79E7E}"/>
              </a:ext>
            </a:extLst>
          </p:cNvPr>
          <p:cNvSpPr/>
          <p:nvPr/>
        </p:nvSpPr>
        <p:spPr>
          <a:xfrm>
            <a:off x="4364958" y="2621019"/>
            <a:ext cx="2648237" cy="800789"/>
          </a:xfrm>
          <a:prstGeom prst="roundRect">
            <a:avLst>
              <a:gd name="adj" fmla="val 12069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CD25937-93C9-49E7-80CF-D74E3F36ED31}"/>
              </a:ext>
            </a:extLst>
          </p:cNvPr>
          <p:cNvSpPr/>
          <p:nvPr/>
        </p:nvSpPr>
        <p:spPr>
          <a:xfrm>
            <a:off x="4778167" y="1916054"/>
            <a:ext cx="2524921" cy="382074"/>
          </a:xfrm>
          <a:prstGeom prst="roundRect">
            <a:avLst>
              <a:gd name="adj" fmla="val 12069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783765-3DD8-4DDC-94E2-9116DD30A2A0}"/>
              </a:ext>
            </a:extLst>
          </p:cNvPr>
          <p:cNvCxnSpPr/>
          <p:nvPr/>
        </p:nvCxnSpPr>
        <p:spPr>
          <a:xfrm>
            <a:off x="4058562" y="3902692"/>
            <a:ext cx="3959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750062-86CB-419C-BC45-C5A00EE1059D}"/>
              </a:ext>
            </a:extLst>
          </p:cNvPr>
          <p:cNvSpPr/>
          <p:nvPr/>
        </p:nvSpPr>
        <p:spPr>
          <a:xfrm>
            <a:off x="4364959" y="4250283"/>
            <a:ext cx="1557670" cy="960957"/>
          </a:xfrm>
          <a:prstGeom prst="roundRect">
            <a:avLst>
              <a:gd name="adj" fmla="val 12069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548224C-7AA1-4976-A98A-A4899028B568}"/>
              </a:ext>
            </a:extLst>
          </p:cNvPr>
          <p:cNvSpPr/>
          <p:nvPr/>
        </p:nvSpPr>
        <p:spPr>
          <a:xfrm>
            <a:off x="5979411" y="3872215"/>
            <a:ext cx="1736142" cy="1302262"/>
          </a:xfrm>
          <a:prstGeom prst="roundRect">
            <a:avLst>
              <a:gd name="adj" fmla="val 6916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20041B3-511F-4209-B975-219558712867}"/>
              </a:ext>
            </a:extLst>
          </p:cNvPr>
          <p:cNvSpPr/>
          <p:nvPr/>
        </p:nvSpPr>
        <p:spPr>
          <a:xfrm>
            <a:off x="5944252" y="5559556"/>
            <a:ext cx="1736142" cy="838032"/>
          </a:xfrm>
          <a:prstGeom prst="roundRect">
            <a:avLst>
              <a:gd name="adj" fmla="val 6916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F07E537-A004-4DA2-AC91-96740225E07B}"/>
              </a:ext>
            </a:extLst>
          </p:cNvPr>
          <p:cNvSpPr/>
          <p:nvPr/>
        </p:nvSpPr>
        <p:spPr>
          <a:xfrm>
            <a:off x="8528890" y="1704515"/>
            <a:ext cx="1546440" cy="7949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Titulo com cor, alinhamento, tipo de fonte, tamanho e margem lateral  especifica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D7CDA00-2984-46DE-A139-C62CF95F7A19}"/>
              </a:ext>
            </a:extLst>
          </p:cNvPr>
          <p:cNvSpPr/>
          <p:nvPr/>
        </p:nvSpPr>
        <p:spPr>
          <a:xfrm>
            <a:off x="442848" y="4317688"/>
            <a:ext cx="2004998" cy="8112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Texto com cor, alinhamento, tipo de fonte e tamanho especifico. </a:t>
            </a:r>
          </a:p>
          <a:p>
            <a:pPr algn="ctr"/>
            <a:r>
              <a:rPr lang="pt-PT" sz="1000" dirty="0"/>
              <a:t>Margens Laterais bem definidas.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0444754C-CE21-4EA1-98D1-A652063F80A9}"/>
              </a:ext>
            </a:extLst>
          </p:cNvPr>
          <p:cNvCxnSpPr>
            <a:stCxn id="33" idx="1"/>
            <a:endCxn id="39" idx="3"/>
          </p:cNvCxnSpPr>
          <p:nvPr/>
        </p:nvCxnSpPr>
        <p:spPr>
          <a:xfrm rot="10800000">
            <a:off x="2447847" y="4723304"/>
            <a:ext cx="1917113" cy="745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E6478BF3-3067-4C53-B89C-BB058519AF9D}"/>
              </a:ext>
            </a:extLst>
          </p:cNvPr>
          <p:cNvCxnSpPr>
            <a:stCxn id="29" idx="1"/>
            <a:endCxn id="39" idx="3"/>
          </p:cNvCxnSpPr>
          <p:nvPr/>
        </p:nvCxnSpPr>
        <p:spPr>
          <a:xfrm rot="10800000" flipV="1">
            <a:off x="2447846" y="3021413"/>
            <a:ext cx="1917112" cy="170188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7A82B78-CB43-4B84-885A-1AA0F5870C34}"/>
              </a:ext>
            </a:extLst>
          </p:cNvPr>
          <p:cNvSpPr txBox="1"/>
          <p:nvPr/>
        </p:nvSpPr>
        <p:spPr>
          <a:xfrm>
            <a:off x="3992541" y="3612677"/>
            <a:ext cx="2017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>
                <a:solidFill>
                  <a:schemeClr val="accent1"/>
                </a:solidFill>
              </a:rPr>
              <a:t>Margem Esquerda do Texto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DB36EF-1C5E-40A0-8F59-082E5FE8E03A}"/>
              </a:ext>
            </a:extLst>
          </p:cNvPr>
          <p:cNvCxnSpPr>
            <a:stCxn id="30" idx="3"/>
            <a:endCxn id="38" idx="1"/>
          </p:cNvCxnSpPr>
          <p:nvPr/>
        </p:nvCxnSpPr>
        <p:spPr>
          <a:xfrm flipV="1">
            <a:off x="7303088" y="2101971"/>
            <a:ext cx="1225802" cy="5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A172576-BFD9-4538-94CE-76E64C763775}"/>
              </a:ext>
            </a:extLst>
          </p:cNvPr>
          <p:cNvSpPr/>
          <p:nvPr/>
        </p:nvSpPr>
        <p:spPr>
          <a:xfrm>
            <a:off x="8685414" y="3204735"/>
            <a:ext cx="1546440" cy="7949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Mapa do Google </a:t>
            </a:r>
            <a:r>
              <a:rPr lang="pt-PT" sz="1000" dirty="0" err="1"/>
              <a:t>Maps</a:t>
            </a:r>
            <a:r>
              <a:rPr lang="pt-PT" sz="1000" dirty="0"/>
              <a:t> embebido com a localização do local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5C4216D-0E9F-458D-83AB-6D3695F2ABAF}"/>
              </a:ext>
            </a:extLst>
          </p:cNvPr>
          <p:cNvCxnSpPr>
            <a:stCxn id="34" idx="3"/>
            <a:endCxn id="51" idx="1"/>
          </p:cNvCxnSpPr>
          <p:nvPr/>
        </p:nvCxnSpPr>
        <p:spPr>
          <a:xfrm flipV="1">
            <a:off x="7715553" y="3602191"/>
            <a:ext cx="969861" cy="921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846C023-6A17-4174-8322-875E274C9B96}"/>
              </a:ext>
            </a:extLst>
          </p:cNvPr>
          <p:cNvSpPr/>
          <p:nvPr/>
        </p:nvSpPr>
        <p:spPr>
          <a:xfrm>
            <a:off x="8858273" y="4788411"/>
            <a:ext cx="1546440" cy="7949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Imagens sobre o Local detalhadas, flutuantes, alinhadas à esquerda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6F9915-442E-423C-91B0-F54D673A14B7}"/>
              </a:ext>
            </a:extLst>
          </p:cNvPr>
          <p:cNvCxnSpPr>
            <a:stCxn id="35" idx="3"/>
            <a:endCxn id="54" idx="1"/>
          </p:cNvCxnSpPr>
          <p:nvPr/>
        </p:nvCxnSpPr>
        <p:spPr>
          <a:xfrm flipV="1">
            <a:off x="7680394" y="5185867"/>
            <a:ext cx="1177879" cy="792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0B45E59-DB06-4CFA-824B-6E1E4745A5E3}"/>
              </a:ext>
            </a:extLst>
          </p:cNvPr>
          <p:cNvSpPr/>
          <p:nvPr/>
        </p:nvSpPr>
        <p:spPr>
          <a:xfrm>
            <a:off x="1283808" y="2329578"/>
            <a:ext cx="1607117" cy="859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Divisão de largura fixa com uma  imagem de fundo e o título da página por cima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10636DA-CD8E-4CC4-A408-FA75A86C5D9E}"/>
              </a:ext>
            </a:extLst>
          </p:cNvPr>
          <p:cNvSpPr/>
          <p:nvPr/>
        </p:nvSpPr>
        <p:spPr>
          <a:xfrm>
            <a:off x="4001431" y="1523305"/>
            <a:ext cx="4127099" cy="2125903"/>
          </a:xfrm>
          <a:prstGeom prst="roundRect">
            <a:avLst>
              <a:gd name="adj" fmla="val 3743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6579B15-AF03-4E0B-862B-0049DC7E145D}"/>
              </a:ext>
            </a:extLst>
          </p:cNvPr>
          <p:cNvCxnSpPr>
            <a:stCxn id="61" idx="1"/>
            <a:endCxn id="57" idx="3"/>
          </p:cNvCxnSpPr>
          <p:nvPr/>
        </p:nvCxnSpPr>
        <p:spPr>
          <a:xfrm flipH="1">
            <a:off x="2890925" y="2586257"/>
            <a:ext cx="1110506" cy="173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0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A40A-D283-4831-9DF9-6B2BD089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Página sobre mim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983503-C4F9-409B-BED8-ABDDA121B18A}"/>
              </a:ext>
            </a:extLst>
          </p:cNvPr>
          <p:cNvGrpSpPr/>
          <p:nvPr/>
        </p:nvGrpSpPr>
        <p:grpSpPr>
          <a:xfrm>
            <a:off x="3573639" y="1576925"/>
            <a:ext cx="4448313" cy="4739576"/>
            <a:chOff x="3586621" y="1753299"/>
            <a:chExt cx="4507825" cy="47395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49C2CC-7F37-41FE-9FF8-D3193C932C69}"/>
                </a:ext>
              </a:extLst>
            </p:cNvPr>
            <p:cNvSpPr/>
            <p:nvPr/>
          </p:nvSpPr>
          <p:spPr>
            <a:xfrm>
              <a:off x="3609133" y="1753299"/>
              <a:ext cx="4485313" cy="4739576"/>
            </a:xfrm>
            <a:prstGeom prst="rect">
              <a:avLst/>
            </a:prstGeom>
            <a:solidFill>
              <a:srgbClr val="EBE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F88D07-0082-4A0D-9390-A4E82F0CB5E4}"/>
                </a:ext>
              </a:extLst>
            </p:cNvPr>
            <p:cNvGrpSpPr/>
            <p:nvPr/>
          </p:nvGrpSpPr>
          <p:grpSpPr>
            <a:xfrm>
              <a:off x="3586621" y="1753299"/>
              <a:ext cx="529454" cy="4739576"/>
              <a:chOff x="949727" y="1753299"/>
              <a:chExt cx="529454" cy="473957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E4C701-7693-457B-A9DF-4EDC02808AC1}"/>
                  </a:ext>
                </a:extLst>
              </p:cNvPr>
              <p:cNvSpPr/>
              <p:nvPr/>
            </p:nvSpPr>
            <p:spPr>
              <a:xfrm>
                <a:off x="972424" y="1753299"/>
                <a:ext cx="473690" cy="4739576"/>
              </a:xfrm>
              <a:prstGeom prst="rect">
                <a:avLst/>
              </a:prstGeom>
              <a:solidFill>
                <a:srgbClr val="7C83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8" name="Picture 7" descr="Text&#10;&#10;Description automatically generated">
                <a:extLst>
                  <a:ext uri="{FF2B5EF4-FFF2-40B4-BE49-F238E27FC236}">
                    <a16:creationId xmlns:a16="http://schemas.microsoft.com/office/drawing/2014/main" id="{465EDDE3-30BC-46F9-8AD4-8EC2A20E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3859801"/>
                <a:ext cx="321940" cy="321940"/>
              </a:xfrm>
              <a:prstGeom prst="rect">
                <a:avLst/>
              </a:prstGeom>
            </p:spPr>
          </p:pic>
          <p:pic>
            <p:nvPicPr>
              <p:cNvPr id="9" name="Picture 8" descr="Shape, arrow&#10;&#10;Description automatically generated">
                <a:extLst>
                  <a:ext uri="{FF2B5EF4-FFF2-40B4-BE49-F238E27FC236}">
                    <a16:creationId xmlns:a16="http://schemas.microsoft.com/office/drawing/2014/main" id="{B32FFF4B-4C86-4B49-9E18-35B6961DD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2590906"/>
                <a:ext cx="327093" cy="169791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429E72EC-C5A4-4458-A0C9-7BF3C4030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983" y="4768733"/>
                <a:ext cx="250068" cy="290364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5973513C-8836-49B2-8CCC-95500828D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4331739"/>
                <a:ext cx="285622" cy="290285"/>
              </a:xfrm>
              <a:prstGeom prst="rect">
                <a:avLst/>
              </a:prstGeom>
            </p:spPr>
          </p:pic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1C699EE5-E1C2-4F62-81B2-8CA5E5DF9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7" y="1831919"/>
                <a:ext cx="529454" cy="528937"/>
              </a:xfrm>
              <a:prstGeom prst="rect">
                <a:avLst/>
              </a:prstGeom>
            </p:spPr>
          </p:pic>
          <p:pic>
            <p:nvPicPr>
              <p:cNvPr id="13" name="Picture 12" descr="Logo, icon&#10;&#10;Description automatically generated">
                <a:extLst>
                  <a:ext uri="{FF2B5EF4-FFF2-40B4-BE49-F238E27FC236}">
                    <a16:creationId xmlns:a16="http://schemas.microsoft.com/office/drawing/2014/main" id="{6BB76BEB-493C-4773-B069-57F215738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240" y="3401082"/>
                <a:ext cx="346930" cy="252763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FF582A66-7A4C-4BE4-A44D-050C445E8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172" y="2934150"/>
                <a:ext cx="217532" cy="338990"/>
              </a:xfrm>
              <a:prstGeom prst="rect">
                <a:avLst/>
              </a:prstGeom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9C3F8C23-2C6F-4E74-847B-402B7E196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5217059"/>
                <a:ext cx="290365" cy="290365"/>
              </a:xfrm>
              <a:prstGeom prst="rect">
                <a:avLst/>
              </a:prstGeom>
            </p:spPr>
          </p:pic>
        </p:grpSp>
      </p:grpSp>
      <p:pic>
        <p:nvPicPr>
          <p:cNvPr id="21" name="Picture 20" descr="A person looking at his phone&#10;&#10;Description automatically generated with medium confidence">
            <a:extLst>
              <a:ext uri="{FF2B5EF4-FFF2-40B4-BE49-F238E27FC236}">
                <a16:creationId xmlns:a16="http://schemas.microsoft.com/office/drawing/2014/main" id="{33C3779E-683A-4244-9EA4-A531479C1E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316"/>
          <a:stretch/>
        </p:blipFill>
        <p:spPr>
          <a:xfrm>
            <a:off x="4058388" y="1576925"/>
            <a:ext cx="3963564" cy="47395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97B4FE-79C4-4087-878F-38D2E0300603}"/>
              </a:ext>
            </a:extLst>
          </p:cNvPr>
          <p:cNvSpPr txBox="1"/>
          <p:nvPr/>
        </p:nvSpPr>
        <p:spPr>
          <a:xfrm>
            <a:off x="4209839" y="2105561"/>
            <a:ext cx="1779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FFCD01"/>
                </a:solidFill>
                <a:latin typeface="Baskerville Old Face" panose="02020602080505020303" pitchFamily="18" charset="0"/>
              </a:rPr>
              <a:t>Hugo Miguel Rodrigues Martins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E98F65-5CB7-42C5-90D8-B86618BF5F02}"/>
              </a:ext>
            </a:extLst>
          </p:cNvPr>
          <p:cNvSpPr txBox="1"/>
          <p:nvPr/>
        </p:nvSpPr>
        <p:spPr>
          <a:xfrm>
            <a:off x="4209839" y="3477471"/>
            <a:ext cx="213630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Atualmente no segundo ano do novo Mestrado em Engenharia Electrotécnica e de Computadores na Faculdade de Engenharia da Universidade do Porto.</a:t>
            </a:r>
          </a:p>
          <a:p>
            <a:endParaRPr lang="pt-P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baixo consegue aceder à documentação feita no decorrer da elaboração desta página web.</a:t>
            </a:r>
          </a:p>
          <a:p>
            <a:endParaRPr lang="pt-PT" sz="900" dirty="0">
              <a:solidFill>
                <a:srgbClr val="5660DC"/>
              </a:solidFill>
            </a:endParaRP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B2A30830-F659-4B2C-958B-0457771679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00" y="5334710"/>
            <a:ext cx="507999" cy="507999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F8C6F5E3-96FA-4E16-8A8D-E960F52264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32" y="5331050"/>
            <a:ext cx="507999" cy="507999"/>
          </a:xfrm>
          <a:prstGeom prst="rect">
            <a:avLst/>
          </a:prstGeom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5911AF89-CA2B-4E09-97A4-7BA542FFED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568" y="5343253"/>
            <a:ext cx="489338" cy="507999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0647773-46E8-4D88-91F8-428C3486AA3B}"/>
              </a:ext>
            </a:extLst>
          </p:cNvPr>
          <p:cNvSpPr/>
          <p:nvPr/>
        </p:nvSpPr>
        <p:spPr>
          <a:xfrm>
            <a:off x="3957824" y="1476462"/>
            <a:ext cx="4164971" cy="4932727"/>
          </a:xfrm>
          <a:prstGeom prst="roundRect">
            <a:avLst>
              <a:gd name="adj" fmla="val 4537"/>
            </a:avLst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A416582-2D58-42AE-8D75-13670D1D8832}"/>
              </a:ext>
            </a:extLst>
          </p:cNvPr>
          <p:cNvSpPr/>
          <p:nvPr/>
        </p:nvSpPr>
        <p:spPr>
          <a:xfrm>
            <a:off x="4242470" y="2154176"/>
            <a:ext cx="1471848" cy="912284"/>
          </a:xfrm>
          <a:prstGeom prst="roundRect">
            <a:avLst>
              <a:gd name="adj" fmla="val 12069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89B5629-89C3-40DD-BCCE-C3B6DD03FDBE}"/>
              </a:ext>
            </a:extLst>
          </p:cNvPr>
          <p:cNvSpPr/>
          <p:nvPr/>
        </p:nvSpPr>
        <p:spPr>
          <a:xfrm>
            <a:off x="4268857" y="3477471"/>
            <a:ext cx="2099500" cy="800789"/>
          </a:xfrm>
          <a:prstGeom prst="roundRect">
            <a:avLst>
              <a:gd name="adj" fmla="val 12069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6B41E3E2-6F1E-4C62-8FB8-EEE8B4E24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230629"/>
              </p:ext>
            </p:extLst>
          </p:nvPr>
        </p:nvGraphicFramePr>
        <p:xfrm>
          <a:off x="4267871" y="5281075"/>
          <a:ext cx="3549681" cy="666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227">
                  <a:extLst>
                    <a:ext uri="{9D8B030D-6E8A-4147-A177-3AD203B41FA5}">
                      <a16:colId xmlns:a16="http://schemas.microsoft.com/office/drawing/2014/main" val="3749971995"/>
                    </a:ext>
                  </a:extLst>
                </a:gridCol>
                <a:gridCol w="1183227">
                  <a:extLst>
                    <a:ext uri="{9D8B030D-6E8A-4147-A177-3AD203B41FA5}">
                      <a16:colId xmlns:a16="http://schemas.microsoft.com/office/drawing/2014/main" val="974589656"/>
                    </a:ext>
                  </a:extLst>
                </a:gridCol>
                <a:gridCol w="1183227">
                  <a:extLst>
                    <a:ext uri="{9D8B030D-6E8A-4147-A177-3AD203B41FA5}">
                      <a16:colId xmlns:a16="http://schemas.microsoft.com/office/drawing/2014/main" val="2098742146"/>
                    </a:ext>
                  </a:extLst>
                </a:gridCol>
              </a:tblGrid>
              <a:tr h="666054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466828"/>
                  </a:ext>
                </a:extLst>
              </a:tr>
            </a:tbl>
          </a:graphicData>
        </a:graphic>
      </p:graphicFrame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F4857C9-07B6-4917-9DB9-A4A2B2D6392C}"/>
              </a:ext>
            </a:extLst>
          </p:cNvPr>
          <p:cNvSpPr/>
          <p:nvPr/>
        </p:nvSpPr>
        <p:spPr>
          <a:xfrm>
            <a:off x="9233432" y="3698954"/>
            <a:ext cx="1328162" cy="45641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Imagem de fundo do conteúdo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B2E753-3C23-41E0-85C6-F7074F6817F7}"/>
              </a:ext>
            </a:extLst>
          </p:cNvPr>
          <p:cNvCxnSpPr>
            <a:stCxn id="30" idx="3"/>
            <a:endCxn id="34" idx="1"/>
          </p:cNvCxnSpPr>
          <p:nvPr/>
        </p:nvCxnSpPr>
        <p:spPr>
          <a:xfrm flipV="1">
            <a:off x="8122795" y="3927160"/>
            <a:ext cx="1110637" cy="15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AB17B2-77DC-487B-A6A2-590A8D19E85D}"/>
              </a:ext>
            </a:extLst>
          </p:cNvPr>
          <p:cNvSpPr/>
          <p:nvPr/>
        </p:nvSpPr>
        <p:spPr>
          <a:xfrm>
            <a:off x="8678113" y="1690688"/>
            <a:ext cx="1546440" cy="7949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Titulo com cor, alinhamento, tipo de fonte, tamanho e margem lateral  especifica</a:t>
            </a: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01ED0F10-D3A1-48DF-97B4-B59E6C179E0C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 flipV="1">
            <a:off x="5714318" y="2088144"/>
            <a:ext cx="2963795" cy="52217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0FE0F75-A552-4F09-9DC7-005A2A1F1007}"/>
              </a:ext>
            </a:extLst>
          </p:cNvPr>
          <p:cNvSpPr/>
          <p:nvPr/>
        </p:nvSpPr>
        <p:spPr>
          <a:xfrm>
            <a:off x="310698" y="2309994"/>
            <a:ext cx="2004998" cy="8112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Texto com cor, alinhamento, tipo de fonte e tamanho especifico. </a:t>
            </a:r>
          </a:p>
          <a:p>
            <a:pPr algn="ctr"/>
            <a:r>
              <a:rPr lang="pt-PT" sz="1000" dirty="0"/>
              <a:t>Margens Laterais bem definidas.</a:t>
            </a: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F765B3BB-796D-421A-AF5B-63046BA668CD}"/>
              </a:ext>
            </a:extLst>
          </p:cNvPr>
          <p:cNvCxnSpPr>
            <a:stCxn id="32" idx="1"/>
            <a:endCxn id="43" idx="3"/>
          </p:cNvCxnSpPr>
          <p:nvPr/>
        </p:nvCxnSpPr>
        <p:spPr>
          <a:xfrm rot="10800000">
            <a:off x="2315697" y="2715610"/>
            <a:ext cx="1953161" cy="116225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3969C6E-CC0F-452F-BDD5-8CF0003002E4}"/>
              </a:ext>
            </a:extLst>
          </p:cNvPr>
          <p:cNvSpPr/>
          <p:nvPr/>
        </p:nvSpPr>
        <p:spPr>
          <a:xfrm>
            <a:off x="661342" y="4590129"/>
            <a:ext cx="1883215" cy="14228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Tabela com apenas uma coluna e certas características:</a:t>
            </a:r>
          </a:p>
          <a:p>
            <a:pPr marL="171450" indent="-171450">
              <a:buFontTx/>
              <a:buChar char="-"/>
            </a:pPr>
            <a:r>
              <a:rPr lang="pt-PT" sz="1000" dirty="0" err="1"/>
              <a:t>Padding</a:t>
            </a:r>
            <a:endParaRPr lang="pt-PT" sz="1000" dirty="0"/>
          </a:p>
          <a:p>
            <a:pPr marL="171450" indent="-171450">
              <a:buFontTx/>
              <a:buChar char="-"/>
            </a:pPr>
            <a:r>
              <a:rPr lang="pt-PT" sz="1000" dirty="0"/>
              <a:t>Alinhamento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Sem fundo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Sem linhas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E499EB13-442B-4C6C-8780-A7103E9A5ED1}"/>
              </a:ext>
            </a:extLst>
          </p:cNvPr>
          <p:cNvCxnSpPr>
            <a:endCxn id="46" idx="3"/>
          </p:cNvCxnSpPr>
          <p:nvPr/>
        </p:nvCxnSpPr>
        <p:spPr>
          <a:xfrm rot="10800000">
            <a:off x="2544558" y="5301550"/>
            <a:ext cx="1721429" cy="31255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F3616FF-E45D-410D-BD4C-B7DB5D581A64}"/>
              </a:ext>
            </a:extLst>
          </p:cNvPr>
          <p:cNvSpPr/>
          <p:nvPr/>
        </p:nvSpPr>
        <p:spPr>
          <a:xfrm>
            <a:off x="9073248" y="4929722"/>
            <a:ext cx="1815661" cy="9093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Link constituído por uma imagem com uma largura específica em que inicia o download de um ficheiro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F50CD7-5FBD-43B4-BB5F-90CC9AA3C060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457629" y="5384386"/>
            <a:ext cx="1615619" cy="199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49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5D25-65E5-4683-B931-FD7B3945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Página de Dicas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17CFA9-1372-4D8A-A203-E784B62E5885}"/>
              </a:ext>
            </a:extLst>
          </p:cNvPr>
          <p:cNvGrpSpPr/>
          <p:nvPr/>
        </p:nvGrpSpPr>
        <p:grpSpPr>
          <a:xfrm>
            <a:off x="3573639" y="1576925"/>
            <a:ext cx="4448313" cy="4739576"/>
            <a:chOff x="3586621" y="1753299"/>
            <a:chExt cx="4507825" cy="47395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4734C8-1B2F-473B-92A6-268506B7B223}"/>
                </a:ext>
              </a:extLst>
            </p:cNvPr>
            <p:cNvSpPr/>
            <p:nvPr/>
          </p:nvSpPr>
          <p:spPr>
            <a:xfrm>
              <a:off x="3609133" y="1753299"/>
              <a:ext cx="4485313" cy="4739576"/>
            </a:xfrm>
            <a:prstGeom prst="rect">
              <a:avLst/>
            </a:prstGeom>
            <a:solidFill>
              <a:srgbClr val="EBEC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D00FDB-B8FD-4E05-8C2F-684D7BC72570}"/>
                </a:ext>
              </a:extLst>
            </p:cNvPr>
            <p:cNvGrpSpPr/>
            <p:nvPr/>
          </p:nvGrpSpPr>
          <p:grpSpPr>
            <a:xfrm>
              <a:off x="3586621" y="1753299"/>
              <a:ext cx="529454" cy="4739576"/>
              <a:chOff x="949727" y="1753299"/>
              <a:chExt cx="529454" cy="473957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1890BD-0EF6-42AB-B271-7CC99425683D}"/>
                  </a:ext>
                </a:extLst>
              </p:cNvPr>
              <p:cNvSpPr/>
              <p:nvPr/>
            </p:nvSpPr>
            <p:spPr>
              <a:xfrm>
                <a:off x="972424" y="1753299"/>
                <a:ext cx="473690" cy="4739576"/>
              </a:xfrm>
              <a:prstGeom prst="rect">
                <a:avLst/>
              </a:prstGeom>
              <a:solidFill>
                <a:srgbClr val="7C83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8" name="Picture 7" descr="Text&#10;&#10;Description automatically generated">
                <a:extLst>
                  <a:ext uri="{FF2B5EF4-FFF2-40B4-BE49-F238E27FC236}">
                    <a16:creationId xmlns:a16="http://schemas.microsoft.com/office/drawing/2014/main" id="{CDD84305-B19B-45A4-A184-971924322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3859801"/>
                <a:ext cx="321940" cy="321940"/>
              </a:xfrm>
              <a:prstGeom prst="rect">
                <a:avLst/>
              </a:prstGeom>
            </p:spPr>
          </p:pic>
          <p:pic>
            <p:nvPicPr>
              <p:cNvPr id="9" name="Picture 8" descr="Shape, arrow&#10;&#10;Description automatically generated">
                <a:extLst>
                  <a:ext uri="{FF2B5EF4-FFF2-40B4-BE49-F238E27FC236}">
                    <a16:creationId xmlns:a16="http://schemas.microsoft.com/office/drawing/2014/main" id="{A9A88B3A-EBAE-49AD-B4C0-A594665FA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2590906"/>
                <a:ext cx="327093" cy="169791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A2210BB5-9A4F-481E-B1EE-2170C05ED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983" y="4768733"/>
                <a:ext cx="250068" cy="290364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47393C62-8182-42BD-82EC-1950CCD9A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4331739"/>
                <a:ext cx="285622" cy="290285"/>
              </a:xfrm>
              <a:prstGeom prst="rect">
                <a:avLst/>
              </a:prstGeom>
            </p:spPr>
          </p:pic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CA660261-BCB7-47D7-B6DA-DD0204A8C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7" y="1831919"/>
                <a:ext cx="529454" cy="528937"/>
              </a:xfrm>
              <a:prstGeom prst="rect">
                <a:avLst/>
              </a:prstGeom>
            </p:spPr>
          </p:pic>
          <p:pic>
            <p:nvPicPr>
              <p:cNvPr id="13" name="Picture 12" descr="Logo, icon&#10;&#10;Description automatically generated">
                <a:extLst>
                  <a:ext uri="{FF2B5EF4-FFF2-40B4-BE49-F238E27FC236}">
                    <a16:creationId xmlns:a16="http://schemas.microsoft.com/office/drawing/2014/main" id="{CA9C7C0A-272D-4B1A-B456-AE2207FF7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240" y="3401082"/>
                <a:ext cx="346930" cy="252763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3ABFD706-4063-4466-BB50-E2AC67B87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172" y="2934150"/>
                <a:ext cx="217532" cy="338990"/>
              </a:xfrm>
              <a:prstGeom prst="rect">
                <a:avLst/>
              </a:prstGeom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6E8ABFC8-33B8-4A1A-84C9-70E1C4701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5217059"/>
                <a:ext cx="290365" cy="290365"/>
              </a:xfrm>
              <a:prstGeom prst="rect">
                <a:avLst/>
              </a:prstGeom>
            </p:spPr>
          </p:pic>
        </p:grpSp>
      </p:grpSp>
      <p:pic>
        <p:nvPicPr>
          <p:cNvPr id="5" name="Picture 4" descr="A group of people walking on a gravel path&#10;&#10;Description automatically generated with medium confidence">
            <a:extLst>
              <a:ext uri="{FF2B5EF4-FFF2-40B4-BE49-F238E27FC236}">
                <a16:creationId xmlns:a16="http://schemas.microsoft.com/office/drawing/2014/main" id="{7FCFA24C-C58B-4DEC-B3EB-5B28109260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304" b="32173"/>
          <a:stretch/>
        </p:blipFill>
        <p:spPr>
          <a:xfrm>
            <a:off x="4058388" y="1576926"/>
            <a:ext cx="3955393" cy="1451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A21579-0DCC-4796-B137-D4473C486A42}"/>
              </a:ext>
            </a:extLst>
          </p:cNvPr>
          <p:cNvSpPr txBox="1"/>
          <p:nvPr/>
        </p:nvSpPr>
        <p:spPr>
          <a:xfrm>
            <a:off x="4305477" y="2159502"/>
            <a:ext cx="346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solidFill>
                  <a:srgbClr val="FFCD01"/>
                </a:solidFill>
                <a:latin typeface="Baskerville Old Face" panose="02020602080505020303" pitchFamily="18" charset="0"/>
              </a:rPr>
              <a:t>Dicas para um bom Caminho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99E0D9-6282-462F-9E3F-C615823AAB46}"/>
              </a:ext>
            </a:extLst>
          </p:cNvPr>
          <p:cNvSpPr txBox="1"/>
          <p:nvPr/>
        </p:nvSpPr>
        <p:spPr>
          <a:xfrm>
            <a:off x="4746881" y="3155313"/>
            <a:ext cx="2583491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 preparar-se previamente antes de iniciar o Caminho de Santiago: faça caminhadas nas semanas anteriores, treinos que irá aumentando gradualmente em tempo e dificuldade.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900" dirty="0">
              <a:solidFill>
                <a:srgbClr val="5660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Planeie as etapas e a forma de fazê-las de forma personalizada. Faça com que o Caminho se adapte às suas capacidades físicas e objetivos. Doseie o esforço e siga o seu próprio ritmo. O Caminho não é uma corrida. Tão importante é o itinerário como a meta.</a:t>
            </a:r>
          </a:p>
          <a:p>
            <a:endParaRPr lang="pt-PT" dirty="0"/>
          </a:p>
        </p:txBody>
      </p:sp>
      <p:pic>
        <p:nvPicPr>
          <p:cNvPr id="21" name="Picture 20" descr="A person carrying a frisbee&#10;&#10;Description automatically generated">
            <a:extLst>
              <a:ext uri="{FF2B5EF4-FFF2-40B4-BE49-F238E27FC236}">
                <a16:creationId xmlns:a16="http://schemas.microsoft.com/office/drawing/2014/main" id="{EB5B4731-4B98-4D33-B5ED-0FC1B3CA325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08" t="35852" b="18921"/>
          <a:stretch/>
        </p:blipFill>
        <p:spPr>
          <a:xfrm>
            <a:off x="4236441" y="5077847"/>
            <a:ext cx="1775314" cy="10662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EEE8B-FBB7-40AE-AB48-843D10414FFB}"/>
              </a:ext>
            </a:extLst>
          </p:cNvPr>
          <p:cNvSpPr txBox="1"/>
          <p:nvPr/>
        </p:nvSpPr>
        <p:spPr>
          <a:xfrm>
            <a:off x="4236441" y="5788188"/>
            <a:ext cx="179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A mochila deve-se adaptar ao contorno das costas</a:t>
            </a:r>
          </a:p>
        </p:txBody>
      </p:sp>
      <p:pic>
        <p:nvPicPr>
          <p:cNvPr id="24" name="Picture 23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9AA03BB7-441A-4A59-A253-2FCFD42E83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" t="27668" r="56" b="28127"/>
          <a:stretch/>
        </p:blipFill>
        <p:spPr>
          <a:xfrm>
            <a:off x="6033970" y="5077846"/>
            <a:ext cx="1809042" cy="10662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4AE4D2-CABD-407B-AF83-C3488B75675F}"/>
              </a:ext>
            </a:extLst>
          </p:cNvPr>
          <p:cNvSpPr txBox="1"/>
          <p:nvPr/>
        </p:nvSpPr>
        <p:spPr>
          <a:xfrm>
            <a:off x="6039726" y="5913253"/>
            <a:ext cx="17975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chemeClr val="bg1"/>
                </a:solidFill>
              </a:rPr>
              <a:t>Não faça o Caminho de noite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91EE449-DF4D-447E-871D-3737D46149FF}"/>
              </a:ext>
            </a:extLst>
          </p:cNvPr>
          <p:cNvSpPr/>
          <p:nvPr/>
        </p:nvSpPr>
        <p:spPr>
          <a:xfrm>
            <a:off x="4510053" y="2149430"/>
            <a:ext cx="3065206" cy="382074"/>
          </a:xfrm>
          <a:prstGeom prst="roundRect">
            <a:avLst>
              <a:gd name="adj" fmla="val 12069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2EC8EC7-D290-4F49-9DAE-93B10180CEA4}"/>
              </a:ext>
            </a:extLst>
          </p:cNvPr>
          <p:cNvSpPr/>
          <p:nvPr/>
        </p:nvSpPr>
        <p:spPr>
          <a:xfrm>
            <a:off x="4915949" y="4001373"/>
            <a:ext cx="2314512" cy="1008134"/>
          </a:xfrm>
          <a:prstGeom prst="roundRect">
            <a:avLst>
              <a:gd name="adj" fmla="val 12069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CE2C328-5033-470E-9576-3E884E3615FC}"/>
              </a:ext>
            </a:extLst>
          </p:cNvPr>
          <p:cNvSpPr/>
          <p:nvPr/>
        </p:nvSpPr>
        <p:spPr>
          <a:xfrm>
            <a:off x="9175806" y="2265098"/>
            <a:ext cx="1546440" cy="7949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Titulo com cor, alinhamento, tipo de fonte, tamanho e margem lateral  especifica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90EDEF8-8A7E-41F6-8A7B-1D1F6E60E162}"/>
              </a:ext>
            </a:extLst>
          </p:cNvPr>
          <p:cNvSpPr/>
          <p:nvPr/>
        </p:nvSpPr>
        <p:spPr>
          <a:xfrm>
            <a:off x="1072291" y="3428995"/>
            <a:ext cx="2004998" cy="8112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Texto com cor, alinhamento, tipo de fonte e tamanho especifico. </a:t>
            </a:r>
          </a:p>
          <a:p>
            <a:pPr algn="ctr"/>
            <a:r>
              <a:rPr lang="pt-PT" sz="1000" dirty="0"/>
              <a:t>Margens Laterais bem definidas.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5C90C81-89B9-41FE-A106-1452F9A4711A}"/>
              </a:ext>
            </a:extLst>
          </p:cNvPr>
          <p:cNvSpPr/>
          <p:nvPr/>
        </p:nvSpPr>
        <p:spPr>
          <a:xfrm>
            <a:off x="1579649" y="1880351"/>
            <a:ext cx="1607117" cy="859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Divisão de largura fixa com uma  imagem de fundo e o título da página por cima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2FB7140-D643-44D6-895B-4D9F6F4C16B0}"/>
              </a:ext>
            </a:extLst>
          </p:cNvPr>
          <p:cNvSpPr/>
          <p:nvPr/>
        </p:nvSpPr>
        <p:spPr>
          <a:xfrm>
            <a:off x="4001432" y="1523305"/>
            <a:ext cx="4042736" cy="1573461"/>
          </a:xfrm>
          <a:prstGeom prst="roundRect">
            <a:avLst>
              <a:gd name="adj" fmla="val 3743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4130CE-C95A-405C-B39C-7CC5F13C39D0}"/>
              </a:ext>
            </a:extLst>
          </p:cNvPr>
          <p:cNvCxnSpPr>
            <a:stCxn id="31" idx="1"/>
            <a:endCxn id="30" idx="3"/>
          </p:cNvCxnSpPr>
          <p:nvPr/>
        </p:nvCxnSpPr>
        <p:spPr>
          <a:xfrm flipH="1" flipV="1">
            <a:off x="3186766" y="2310035"/>
            <a:ext cx="81466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564318-0609-4229-86A8-1E177B77428F}"/>
              </a:ext>
            </a:extLst>
          </p:cNvPr>
          <p:cNvCxnSpPr>
            <a:stCxn id="31" idx="3"/>
            <a:endCxn id="28" idx="1"/>
          </p:cNvCxnSpPr>
          <p:nvPr/>
        </p:nvCxnSpPr>
        <p:spPr>
          <a:xfrm>
            <a:off x="8044168" y="2310036"/>
            <a:ext cx="1131638" cy="352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39FAA1-6E62-45C5-8507-66DEF790A0EC}"/>
              </a:ext>
            </a:extLst>
          </p:cNvPr>
          <p:cNvCxnSpPr>
            <a:cxnSpLocks/>
            <a:stCxn id="27" idx="1"/>
            <a:endCxn id="29" idx="3"/>
          </p:cNvCxnSpPr>
          <p:nvPr/>
        </p:nvCxnSpPr>
        <p:spPr>
          <a:xfrm flipH="1" flipV="1">
            <a:off x="3077289" y="3834610"/>
            <a:ext cx="1838660" cy="6708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3B7356C-A3CC-48D8-BBEA-8C8B1A696B38}"/>
              </a:ext>
            </a:extLst>
          </p:cNvPr>
          <p:cNvSpPr/>
          <p:nvPr/>
        </p:nvSpPr>
        <p:spPr>
          <a:xfrm>
            <a:off x="6011754" y="5041908"/>
            <a:ext cx="1899064" cy="1129290"/>
          </a:xfrm>
          <a:prstGeom prst="roundRect">
            <a:avLst>
              <a:gd name="adj" fmla="val 6244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3" name="Graphic 42" descr="Cursor outline">
            <a:extLst>
              <a:ext uri="{FF2B5EF4-FFF2-40B4-BE49-F238E27FC236}">
                <a16:creationId xmlns:a16="http://schemas.microsoft.com/office/drawing/2014/main" id="{8A6A0A5F-9A3D-4BA3-8928-B40545BBE8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59237">
            <a:off x="6749773" y="5665494"/>
            <a:ext cx="321939" cy="321939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FC3B88-F8D0-42A9-8C68-7714E3947EF4}"/>
              </a:ext>
            </a:extLst>
          </p:cNvPr>
          <p:cNvCxnSpPr>
            <a:cxnSpLocks/>
            <a:stCxn id="41" idx="3"/>
            <a:endCxn id="49" idx="1"/>
          </p:cNvCxnSpPr>
          <p:nvPr/>
        </p:nvCxnSpPr>
        <p:spPr>
          <a:xfrm flipV="1">
            <a:off x="7910818" y="4712481"/>
            <a:ext cx="942307" cy="894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A315B5F-3C0F-4B64-80B0-DF43D6B332C1}"/>
              </a:ext>
            </a:extLst>
          </p:cNvPr>
          <p:cNvSpPr/>
          <p:nvPr/>
        </p:nvSpPr>
        <p:spPr>
          <a:xfrm>
            <a:off x="8853125" y="4093121"/>
            <a:ext cx="2010618" cy="12387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Imagem com um tamanho específico. Estado normal com contraste a menos 50%.</a:t>
            </a:r>
          </a:p>
          <a:p>
            <a:pPr algn="ctr"/>
            <a:r>
              <a:rPr lang="pt-PT" sz="1000" dirty="0"/>
              <a:t>Ao passar o rato por cima da imagem esta fica com o contraste normal.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E49B2D2-0033-487E-B2A4-CEBD50ADE786}"/>
              </a:ext>
            </a:extLst>
          </p:cNvPr>
          <p:cNvSpPr/>
          <p:nvPr/>
        </p:nvSpPr>
        <p:spPr>
          <a:xfrm>
            <a:off x="955331" y="5040685"/>
            <a:ext cx="1892965" cy="10666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Tabela com células de um certo tamanho, que contém imagens  e um texto descritivo na parte de baixo da imagem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48DF427F-A58E-4263-BAFE-0BB01008AA21}"/>
              </a:ext>
            </a:extLst>
          </p:cNvPr>
          <p:cNvSpPr/>
          <p:nvPr/>
        </p:nvSpPr>
        <p:spPr>
          <a:xfrm>
            <a:off x="3944154" y="5009507"/>
            <a:ext cx="286532" cy="124029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C6CF8F4-8B2A-4817-8F98-DB611042D0A3}"/>
              </a:ext>
            </a:extLst>
          </p:cNvPr>
          <p:cNvCxnSpPr>
            <a:cxnSpLocks/>
            <a:stCxn id="56" idx="1"/>
            <a:endCxn id="55" idx="3"/>
          </p:cNvCxnSpPr>
          <p:nvPr/>
        </p:nvCxnSpPr>
        <p:spPr>
          <a:xfrm flipH="1" flipV="1">
            <a:off x="2848296" y="5574027"/>
            <a:ext cx="1095858" cy="55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150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9593-4ED1-4245-B1AE-9AC3AEC5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Reajuste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12AD-A2A3-4D36-92FD-24613E4B2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4811"/>
            <a:ext cx="10515600" cy="3442152"/>
          </a:xfrm>
        </p:spPr>
        <p:txBody>
          <a:bodyPr/>
          <a:lstStyle/>
          <a:p>
            <a:r>
              <a:rPr lang="pt-PT" dirty="0"/>
              <a:t>As páginas web e os seus elementos, á exceção da barra lateral serão ajustados, para os seus elementos caberem melhor no tamanho da tela.</a:t>
            </a:r>
          </a:p>
        </p:txBody>
      </p:sp>
    </p:spTree>
    <p:extLst>
      <p:ext uri="{BB962C8B-B14F-4D97-AF65-F5344CB8AC3E}">
        <p14:creationId xmlns:p14="http://schemas.microsoft.com/office/powerpoint/2010/main" val="109421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92FE-06D4-4417-97D2-B613D9E8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Tema da Página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B8B0-1B0E-4EC1-99D7-B01A5B1A7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/>
              <a:t> </a:t>
            </a:r>
            <a:r>
              <a:rPr lang="pt-PT" sz="2600" dirty="0"/>
              <a:t>Esta página foi desenvolvida utilizando as ferramentas HTML e CSS, de forma a ser criado algo simples, apenas informativo, que pudesse demonstrar o meu conhecimento destas ferramentas.</a:t>
            </a:r>
          </a:p>
          <a:p>
            <a:r>
              <a:rPr lang="pt-PT" sz="2600" dirty="0"/>
              <a:t> Eu decidi então criar uma página sobre os Caminhos de Santiago , mais nomeadamente aqueles que eu já realizei, dando informação sobre os sítios onde dormi e comi e a minha opinião da experiencia no geral.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869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1619-B89D-4B2E-8BEB-904483FCD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11"/>
            <a:ext cx="10515600" cy="1325563"/>
          </a:xfrm>
        </p:spPr>
        <p:txBody>
          <a:bodyPr/>
          <a:lstStyle/>
          <a:p>
            <a:r>
              <a:rPr lang="pt-PT" dirty="0"/>
              <a:t>Estrutura da Página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A2025A-4C6C-4C25-B167-DBD444276F3D}"/>
              </a:ext>
            </a:extLst>
          </p:cNvPr>
          <p:cNvSpPr/>
          <p:nvPr/>
        </p:nvSpPr>
        <p:spPr>
          <a:xfrm>
            <a:off x="1683151" y="1493969"/>
            <a:ext cx="2391135" cy="41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Pagina Inicial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2D7AA3-C315-4EC8-8C1A-93ABD64A4B3A}"/>
              </a:ext>
            </a:extLst>
          </p:cNvPr>
          <p:cNvSpPr/>
          <p:nvPr/>
        </p:nvSpPr>
        <p:spPr>
          <a:xfrm>
            <a:off x="1683151" y="2750168"/>
            <a:ext cx="2391137" cy="449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Caminhos Pedestres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4C4BE2-5A88-4076-94B5-7A06CC7F7E6A}"/>
              </a:ext>
            </a:extLst>
          </p:cNvPr>
          <p:cNvSpPr/>
          <p:nvPr/>
        </p:nvSpPr>
        <p:spPr>
          <a:xfrm>
            <a:off x="1683151" y="3419653"/>
            <a:ext cx="2391136" cy="408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Caminho Bicicleta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CF4175-E2C9-4002-BEF6-1881AE01FEDC}"/>
              </a:ext>
            </a:extLst>
          </p:cNvPr>
          <p:cNvSpPr/>
          <p:nvPr/>
        </p:nvSpPr>
        <p:spPr>
          <a:xfrm>
            <a:off x="1683151" y="4047767"/>
            <a:ext cx="2391136" cy="463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Restaurantes / Cafés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84A11-2737-4A73-B462-BB8BE15F74AA}"/>
              </a:ext>
            </a:extLst>
          </p:cNvPr>
          <p:cNvSpPr/>
          <p:nvPr/>
        </p:nvSpPr>
        <p:spPr>
          <a:xfrm>
            <a:off x="1683151" y="4731719"/>
            <a:ext cx="2391136" cy="450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Alojamentos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B12899-FB77-483D-BB4F-553DBC1F1BED}"/>
              </a:ext>
            </a:extLst>
          </p:cNvPr>
          <p:cNvSpPr/>
          <p:nvPr/>
        </p:nvSpPr>
        <p:spPr>
          <a:xfrm>
            <a:off x="1683151" y="5402557"/>
            <a:ext cx="2391136" cy="352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Dicas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21E6CB-75C0-42AC-A5EF-4314AEBAE7CC}"/>
              </a:ext>
            </a:extLst>
          </p:cNvPr>
          <p:cNvSpPr/>
          <p:nvPr/>
        </p:nvSpPr>
        <p:spPr>
          <a:xfrm>
            <a:off x="1683151" y="5975279"/>
            <a:ext cx="2391136" cy="352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Sobre Mim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98E049-EB62-4E49-90C6-BDA6D2DCF541}"/>
              </a:ext>
            </a:extLst>
          </p:cNvPr>
          <p:cNvSpPr/>
          <p:nvPr/>
        </p:nvSpPr>
        <p:spPr>
          <a:xfrm>
            <a:off x="1683151" y="2123820"/>
            <a:ext cx="2391136" cy="410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Sobre o Caminho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2214EF-212D-4845-BAA4-9D61C0BDFC33}"/>
              </a:ext>
            </a:extLst>
          </p:cNvPr>
          <p:cNvSpPr/>
          <p:nvPr/>
        </p:nvSpPr>
        <p:spPr>
          <a:xfrm>
            <a:off x="6152905" y="1682539"/>
            <a:ext cx="2391135" cy="41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Caminho da Costa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7F0333-3B09-4D5D-B7DB-A01681EBE88D}"/>
              </a:ext>
            </a:extLst>
          </p:cNvPr>
          <p:cNvSpPr/>
          <p:nvPr/>
        </p:nvSpPr>
        <p:spPr>
          <a:xfrm>
            <a:off x="6152906" y="2216393"/>
            <a:ext cx="2391135" cy="41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Caminho Central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1B2757-F62E-47A2-B575-4840AFE168B5}"/>
              </a:ext>
            </a:extLst>
          </p:cNvPr>
          <p:cNvCxnSpPr>
            <a:stCxn id="7" idx="3"/>
            <a:endCxn id="16" idx="1"/>
          </p:cNvCxnSpPr>
          <p:nvPr/>
        </p:nvCxnSpPr>
        <p:spPr>
          <a:xfrm flipV="1">
            <a:off x="4074288" y="1887879"/>
            <a:ext cx="2078617" cy="108703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968825-98BF-4AF7-8F13-4E3ED94B5106}"/>
              </a:ext>
            </a:extLst>
          </p:cNvPr>
          <p:cNvCxnSpPr>
            <a:stCxn id="7" idx="3"/>
            <a:endCxn id="17" idx="1"/>
          </p:cNvCxnSpPr>
          <p:nvPr/>
        </p:nvCxnSpPr>
        <p:spPr>
          <a:xfrm flipV="1">
            <a:off x="4074288" y="2421733"/>
            <a:ext cx="2078618" cy="55317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37F65FF-1188-451D-8AAF-DA65681BCE40}"/>
              </a:ext>
            </a:extLst>
          </p:cNvPr>
          <p:cNvSpPr/>
          <p:nvPr/>
        </p:nvSpPr>
        <p:spPr>
          <a:xfrm>
            <a:off x="7032584" y="4957137"/>
            <a:ext cx="2391135" cy="41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Alojamento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9B7B5B-0CC6-4236-9099-889843ECAB16}"/>
              </a:ext>
            </a:extLst>
          </p:cNvPr>
          <p:cNvSpPr/>
          <p:nvPr/>
        </p:nvSpPr>
        <p:spPr>
          <a:xfrm>
            <a:off x="7033550" y="5490991"/>
            <a:ext cx="2391135" cy="41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Alojamento 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8320D15-BBEF-4B2B-94A5-D422EEED03B8}"/>
              </a:ext>
            </a:extLst>
          </p:cNvPr>
          <p:cNvSpPr/>
          <p:nvPr/>
        </p:nvSpPr>
        <p:spPr>
          <a:xfrm>
            <a:off x="5217285" y="3260684"/>
            <a:ext cx="2391135" cy="41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Café 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A6BCD57-BA38-4BCE-AD04-48D77FE4EED8}"/>
              </a:ext>
            </a:extLst>
          </p:cNvPr>
          <p:cNvSpPr/>
          <p:nvPr/>
        </p:nvSpPr>
        <p:spPr>
          <a:xfrm>
            <a:off x="5217285" y="3794538"/>
            <a:ext cx="2391135" cy="410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Restaurante 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8CB86C-C1AB-4543-8EA4-40067154C89A}"/>
              </a:ext>
            </a:extLst>
          </p:cNvPr>
          <p:cNvCxnSpPr>
            <a:stCxn id="11" idx="3"/>
            <a:endCxn id="29" idx="1"/>
          </p:cNvCxnSpPr>
          <p:nvPr/>
        </p:nvCxnSpPr>
        <p:spPr>
          <a:xfrm flipV="1">
            <a:off x="4074287" y="3466024"/>
            <a:ext cx="1142998" cy="81371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2BE00F-EB2C-40AA-A457-C471C7260B3D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 flipV="1">
            <a:off x="4074287" y="3999878"/>
            <a:ext cx="1142998" cy="2798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28715E-77B3-4E38-801D-92DEB0F42676}"/>
              </a:ext>
            </a:extLst>
          </p:cNvPr>
          <p:cNvCxnSpPr>
            <a:stCxn id="12" idx="3"/>
            <a:endCxn id="27" idx="1"/>
          </p:cNvCxnSpPr>
          <p:nvPr/>
        </p:nvCxnSpPr>
        <p:spPr>
          <a:xfrm>
            <a:off x="4074287" y="4957138"/>
            <a:ext cx="2958297" cy="20533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B214AA-2C45-454D-8869-A204A35F819E}"/>
              </a:ext>
            </a:extLst>
          </p:cNvPr>
          <p:cNvCxnSpPr>
            <a:stCxn id="12" idx="3"/>
            <a:endCxn id="28" idx="1"/>
          </p:cNvCxnSpPr>
          <p:nvPr/>
        </p:nvCxnSpPr>
        <p:spPr>
          <a:xfrm>
            <a:off x="4074287" y="4957138"/>
            <a:ext cx="2959263" cy="73919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48068B-DCC0-413E-87C8-8711E2CC10D0}"/>
              </a:ext>
            </a:extLst>
          </p:cNvPr>
          <p:cNvGrpSpPr/>
          <p:nvPr/>
        </p:nvGrpSpPr>
        <p:grpSpPr>
          <a:xfrm>
            <a:off x="7125659" y="2810478"/>
            <a:ext cx="445625" cy="69319"/>
            <a:chOff x="5694744" y="2750168"/>
            <a:chExt cx="445625" cy="9744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235EA99-4BD8-4EC2-BDF7-066FB4A685FE}"/>
                </a:ext>
              </a:extLst>
            </p:cNvPr>
            <p:cNvSpPr/>
            <p:nvPr/>
          </p:nvSpPr>
          <p:spPr>
            <a:xfrm>
              <a:off x="5694744" y="2750168"/>
              <a:ext cx="69448" cy="94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031EA07-D518-492B-86EC-7D97213A107D}"/>
                </a:ext>
              </a:extLst>
            </p:cNvPr>
            <p:cNvSpPr/>
            <p:nvPr/>
          </p:nvSpPr>
          <p:spPr>
            <a:xfrm>
              <a:off x="5881868" y="2752642"/>
              <a:ext cx="69448" cy="94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E941EFE-9E69-43A8-8C33-21B2A62F6557}"/>
                </a:ext>
              </a:extLst>
            </p:cNvPr>
            <p:cNvSpPr/>
            <p:nvPr/>
          </p:nvSpPr>
          <p:spPr>
            <a:xfrm>
              <a:off x="6070921" y="2750247"/>
              <a:ext cx="69448" cy="94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A863C8B-DC8F-4BBA-87CF-BF8E5DB6148F}"/>
              </a:ext>
            </a:extLst>
          </p:cNvPr>
          <p:cNvGrpSpPr/>
          <p:nvPr/>
        </p:nvGrpSpPr>
        <p:grpSpPr>
          <a:xfrm>
            <a:off x="6152905" y="4361644"/>
            <a:ext cx="445625" cy="69319"/>
            <a:chOff x="5694744" y="2750168"/>
            <a:chExt cx="445625" cy="9744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050FD4A-CA6B-4C6F-AB57-04E6EAE701C3}"/>
                </a:ext>
              </a:extLst>
            </p:cNvPr>
            <p:cNvSpPr/>
            <p:nvPr/>
          </p:nvSpPr>
          <p:spPr>
            <a:xfrm>
              <a:off x="5694744" y="2750168"/>
              <a:ext cx="69448" cy="94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CD4059-F77A-4ECE-917D-35352DBF1005}"/>
                </a:ext>
              </a:extLst>
            </p:cNvPr>
            <p:cNvSpPr/>
            <p:nvPr/>
          </p:nvSpPr>
          <p:spPr>
            <a:xfrm>
              <a:off x="5881868" y="2752642"/>
              <a:ext cx="69448" cy="94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16C0A74-6A7E-44FB-8505-5BED554F7972}"/>
                </a:ext>
              </a:extLst>
            </p:cNvPr>
            <p:cNvSpPr/>
            <p:nvPr/>
          </p:nvSpPr>
          <p:spPr>
            <a:xfrm>
              <a:off x="6070921" y="2750247"/>
              <a:ext cx="69448" cy="94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6ED430-195A-42E7-96E8-4B6335DF6E65}"/>
              </a:ext>
            </a:extLst>
          </p:cNvPr>
          <p:cNvGrpSpPr/>
          <p:nvPr/>
        </p:nvGrpSpPr>
        <p:grpSpPr>
          <a:xfrm>
            <a:off x="8006304" y="6050417"/>
            <a:ext cx="445625" cy="69319"/>
            <a:chOff x="5694744" y="2750168"/>
            <a:chExt cx="445625" cy="9744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5E93737-30A4-405B-9CF2-8C3967132D79}"/>
                </a:ext>
              </a:extLst>
            </p:cNvPr>
            <p:cNvSpPr/>
            <p:nvPr/>
          </p:nvSpPr>
          <p:spPr>
            <a:xfrm>
              <a:off x="5694744" y="2750168"/>
              <a:ext cx="69448" cy="94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FA5D285-4FC5-43C5-8A35-A2A9E4421B14}"/>
                </a:ext>
              </a:extLst>
            </p:cNvPr>
            <p:cNvSpPr/>
            <p:nvPr/>
          </p:nvSpPr>
          <p:spPr>
            <a:xfrm>
              <a:off x="5881868" y="2752642"/>
              <a:ext cx="69448" cy="94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1D466AC-30B7-4126-A4A6-A66178310538}"/>
                </a:ext>
              </a:extLst>
            </p:cNvPr>
            <p:cNvSpPr/>
            <p:nvPr/>
          </p:nvSpPr>
          <p:spPr>
            <a:xfrm>
              <a:off x="6070921" y="2750247"/>
              <a:ext cx="69448" cy="94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6433770-92D5-4392-BA33-08EFED4969BE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7608420" y="2421733"/>
            <a:ext cx="935621" cy="1578145"/>
          </a:xfrm>
          <a:prstGeom prst="curvedConnector3">
            <a:avLst>
              <a:gd name="adj1" fmla="val -61546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5A19A98-8797-4217-AA4B-1261CD9E2813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>
            <a:off x="6379683" y="2651329"/>
            <a:ext cx="4013792" cy="2076212"/>
          </a:xfrm>
          <a:prstGeom prst="curvedConnector4">
            <a:avLst>
              <a:gd name="adj1" fmla="val -9155"/>
              <a:gd name="adj2" fmla="val 156724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4198C21C-1148-4994-85E6-B0482A557247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7608420" y="2625393"/>
            <a:ext cx="585008" cy="840631"/>
          </a:xfrm>
          <a:prstGeom prst="curvedConnector2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6883C9CB-A116-41F0-9969-6F2AB81C2239}"/>
              </a:ext>
            </a:extLst>
          </p:cNvPr>
          <p:cNvCxnSpPr>
            <a:cxnSpLocks/>
            <a:stCxn id="27" idx="3"/>
            <a:endCxn id="16" idx="3"/>
          </p:cNvCxnSpPr>
          <p:nvPr/>
        </p:nvCxnSpPr>
        <p:spPr>
          <a:xfrm flipH="1" flipV="1">
            <a:off x="8544040" y="1887879"/>
            <a:ext cx="879679" cy="3274598"/>
          </a:xfrm>
          <a:prstGeom prst="curvedConnector3">
            <a:avLst>
              <a:gd name="adj1" fmla="val -25987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92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7218-D4CD-49FD-A9C0-48C1ABCF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Esboços Inicial da Página</a:t>
            </a:r>
          </a:p>
        </p:txBody>
      </p:sp>
      <p:pic>
        <p:nvPicPr>
          <p:cNvPr id="9" name="Picture 8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1CE485E7-F3C4-4503-B794-3A336B191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t="1947" b="4630"/>
          <a:stretch/>
        </p:blipFill>
        <p:spPr>
          <a:xfrm>
            <a:off x="6157875" y="1690688"/>
            <a:ext cx="2692631" cy="4848370"/>
          </a:xfrm>
          <a:prstGeom prst="rect">
            <a:avLst/>
          </a:prstGeom>
        </p:spPr>
      </p:pic>
      <p:pic>
        <p:nvPicPr>
          <p:cNvPr id="15" name="Picture 1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63A09C7F-A7B1-4190-9DD3-4A0C512D2C7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107" y="2004159"/>
            <a:ext cx="2435272" cy="4107042"/>
          </a:xfrm>
          <a:prstGeom prst="rect">
            <a:avLst/>
          </a:prstGeom>
        </p:spPr>
      </p:pic>
      <p:pic>
        <p:nvPicPr>
          <p:cNvPr id="17" name="Picture 16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36438987-B318-4934-AAED-8B90F9AD61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" b="4476"/>
          <a:stretch/>
        </p:blipFill>
        <p:spPr>
          <a:xfrm>
            <a:off x="816338" y="2303301"/>
            <a:ext cx="2435273" cy="4121372"/>
          </a:xfrm>
          <a:prstGeom prst="rect">
            <a:avLst/>
          </a:prstGeom>
        </p:spPr>
      </p:pic>
      <p:pic>
        <p:nvPicPr>
          <p:cNvPr id="20" name="Picture 19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885BDAE1-0844-455B-A67C-450A37FC16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r="3110" b="6121"/>
          <a:stretch/>
        </p:blipFill>
        <p:spPr>
          <a:xfrm>
            <a:off x="9086002" y="1062007"/>
            <a:ext cx="2862541" cy="47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29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6D89-B635-464A-82C5-22856107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Esboços Inicial da Página</a:t>
            </a:r>
          </a:p>
        </p:txBody>
      </p:sp>
      <p:pic>
        <p:nvPicPr>
          <p:cNvPr id="4" name="Content Placeholder 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A3C06827-F993-4D9C-BA75-1C7DC9E12A1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30" y="1723582"/>
            <a:ext cx="2482670" cy="4486275"/>
          </a:xfrm>
          <a:prstGeom prst="rect">
            <a:avLst/>
          </a:prstGeom>
        </p:spPr>
      </p:pic>
      <p:pic>
        <p:nvPicPr>
          <p:cNvPr id="5" name="Picture 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BB580F46-A670-42CA-833A-AEAF117AE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3"/>
          <a:stretch/>
        </p:blipFill>
        <p:spPr>
          <a:xfrm>
            <a:off x="4858406" y="1723582"/>
            <a:ext cx="2475188" cy="4486275"/>
          </a:xfrm>
          <a:prstGeom prst="rect">
            <a:avLst/>
          </a:prstGeom>
        </p:spPr>
      </p:pic>
      <p:pic>
        <p:nvPicPr>
          <p:cNvPr id="6" name="Picture 5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542CE27E-61E8-45E1-BE39-6FA333A6CC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5"/>
          <a:stretch/>
        </p:blipFill>
        <p:spPr>
          <a:xfrm>
            <a:off x="8229500" y="1723582"/>
            <a:ext cx="24764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6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0A98-7433-44B0-AFB5-9BCED218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Disposição dos Elementos da Página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C640C-0487-4975-988C-6C99A4AFF35E}"/>
              </a:ext>
            </a:extLst>
          </p:cNvPr>
          <p:cNvSpPr/>
          <p:nvPr/>
        </p:nvSpPr>
        <p:spPr>
          <a:xfrm>
            <a:off x="3263317" y="2017551"/>
            <a:ext cx="2139194" cy="418610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F7DA05-D503-4881-B773-FD8CA09C882D}"/>
              </a:ext>
            </a:extLst>
          </p:cNvPr>
          <p:cNvSpPr/>
          <p:nvPr/>
        </p:nvSpPr>
        <p:spPr>
          <a:xfrm>
            <a:off x="3800212" y="1979801"/>
            <a:ext cx="4387443" cy="42616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11D696-16AB-422B-A660-16DC435A83EC}"/>
              </a:ext>
            </a:extLst>
          </p:cNvPr>
          <p:cNvSpPr/>
          <p:nvPr/>
        </p:nvSpPr>
        <p:spPr>
          <a:xfrm>
            <a:off x="511726" y="3288484"/>
            <a:ext cx="1963025" cy="1870748"/>
          </a:xfrm>
          <a:prstGeom prst="roundRect">
            <a:avLst>
              <a:gd name="adj" fmla="val 949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&lt;</a:t>
            </a:r>
            <a:r>
              <a:rPr lang="pt-PT" sz="1000" dirty="0" err="1"/>
              <a:t>Div</a:t>
            </a:r>
            <a:r>
              <a:rPr lang="pt-PT" sz="1000" dirty="0"/>
              <a:t>&gt; estática que fica no mesmo sítio </a:t>
            </a:r>
            <a:r>
              <a:rPr lang="pt-PT" sz="1000" dirty="0" err="1"/>
              <a:t>memso</a:t>
            </a:r>
            <a:r>
              <a:rPr lang="pt-PT" sz="1000" dirty="0"/>
              <a:t> quando é feito </a:t>
            </a:r>
            <a:r>
              <a:rPr lang="pt-PT" sz="1000" dirty="0" err="1"/>
              <a:t>scroll</a:t>
            </a:r>
            <a:r>
              <a:rPr lang="pt-PT" sz="1000" dirty="0"/>
              <a:t> para baixo</a:t>
            </a:r>
          </a:p>
          <a:p>
            <a:pPr algn="ctr"/>
            <a:r>
              <a:rPr lang="pt-PT" sz="1000" dirty="0"/>
              <a:t>Características: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Cor de Fundo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Largura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Topo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Esquerda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Z-índice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Posição</a:t>
            </a:r>
          </a:p>
          <a:p>
            <a:pPr marL="171450" indent="-171450">
              <a:buFontTx/>
              <a:buChar char="-"/>
            </a:pPr>
            <a:r>
              <a:rPr lang="pt-PT" sz="1000" dirty="0" err="1"/>
              <a:t>Padding</a:t>
            </a:r>
            <a:endParaRPr lang="pt-PT" sz="1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4266F3-30EE-4FAE-AD76-678069601ED5}"/>
              </a:ext>
            </a:extLst>
          </p:cNvPr>
          <p:cNvSpPr/>
          <p:nvPr/>
        </p:nvSpPr>
        <p:spPr>
          <a:xfrm>
            <a:off x="9336947" y="2432808"/>
            <a:ext cx="1325461" cy="15435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&lt;</a:t>
            </a:r>
            <a:r>
              <a:rPr lang="pt-PT" sz="1000" dirty="0" err="1"/>
              <a:t>Div</a:t>
            </a:r>
            <a:r>
              <a:rPr lang="pt-PT" sz="1000" dirty="0"/>
              <a:t>&gt;</a:t>
            </a:r>
          </a:p>
          <a:p>
            <a:pPr algn="ctr"/>
            <a:r>
              <a:rPr lang="pt-PT" sz="1000" dirty="0"/>
              <a:t>Características: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Cor de Fundo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Largura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Topo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Esquerda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Posição</a:t>
            </a:r>
          </a:p>
          <a:p>
            <a:pPr marL="171450" indent="-171450">
              <a:buFontTx/>
              <a:buChar char="-"/>
            </a:pPr>
            <a:r>
              <a:rPr lang="pt-PT" sz="1000" dirty="0" err="1"/>
              <a:t>Padding</a:t>
            </a:r>
            <a:endParaRPr lang="pt-PT" sz="1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0F4FE0-1D4C-4764-850A-F2C99F4702A4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474751" y="4110604"/>
            <a:ext cx="788566" cy="113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5EBAC4-3556-4B00-9DAB-FC605E9577F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8187655" y="3204595"/>
            <a:ext cx="1149292" cy="906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35EC0B-D338-4EF6-B354-3B1CF578DE43}"/>
              </a:ext>
            </a:extLst>
          </p:cNvPr>
          <p:cNvSpPr txBox="1"/>
          <p:nvPr/>
        </p:nvSpPr>
        <p:spPr>
          <a:xfrm rot="16200000">
            <a:off x="2367480" y="3598154"/>
            <a:ext cx="2344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chemeClr val="accent2">
                    <a:lumMod val="75000"/>
                  </a:schemeClr>
                </a:solidFill>
              </a:rPr>
              <a:t>Barra Lateral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4CAEE-38F8-4CA4-B9BB-FB8D42148C3A}"/>
              </a:ext>
            </a:extLst>
          </p:cNvPr>
          <p:cNvSpPr txBox="1"/>
          <p:nvPr/>
        </p:nvSpPr>
        <p:spPr>
          <a:xfrm>
            <a:off x="5684604" y="3288484"/>
            <a:ext cx="1928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chemeClr val="accent1"/>
                </a:solidFill>
              </a:rPr>
              <a:t>Conteúdo da Página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76001-4378-432D-968F-4E72F9D91129}"/>
              </a:ext>
            </a:extLst>
          </p:cNvPr>
          <p:cNvCxnSpPr/>
          <p:nvPr/>
        </p:nvCxnSpPr>
        <p:spPr>
          <a:xfrm>
            <a:off x="3263317" y="1853967"/>
            <a:ext cx="49243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67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D5C0-93BB-4F89-A093-3D4E558D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Página Inicial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72D120D-871B-4D2F-9855-93C07FDBD3F2}"/>
              </a:ext>
            </a:extLst>
          </p:cNvPr>
          <p:cNvGrpSpPr/>
          <p:nvPr/>
        </p:nvGrpSpPr>
        <p:grpSpPr>
          <a:xfrm>
            <a:off x="3842087" y="1660815"/>
            <a:ext cx="4507826" cy="4739576"/>
            <a:chOff x="3586621" y="1753299"/>
            <a:chExt cx="4507826" cy="473957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7C7EA7D-A057-4F8F-A071-2E8F29D1B34B}"/>
                </a:ext>
              </a:extLst>
            </p:cNvPr>
            <p:cNvGrpSpPr/>
            <p:nvPr/>
          </p:nvGrpSpPr>
          <p:grpSpPr>
            <a:xfrm>
              <a:off x="3609133" y="1753299"/>
              <a:ext cx="4485314" cy="4739576"/>
              <a:chOff x="972239" y="1753299"/>
              <a:chExt cx="4485314" cy="473957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3E0C6AE-FBF2-4A4E-9956-C8918438B3D7}"/>
                  </a:ext>
                </a:extLst>
              </p:cNvPr>
              <p:cNvSpPr/>
              <p:nvPr/>
            </p:nvSpPr>
            <p:spPr>
              <a:xfrm>
                <a:off x="972239" y="1753299"/>
                <a:ext cx="4485313" cy="4739576"/>
              </a:xfrm>
              <a:prstGeom prst="rect">
                <a:avLst/>
              </a:prstGeom>
              <a:solidFill>
                <a:srgbClr val="EBEC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44" name="Picture 43" descr="A group of people hiking&#10;&#10;Description automatically generated with low confidence">
                <a:extLst>
                  <a:ext uri="{FF2B5EF4-FFF2-40B4-BE49-F238E27FC236}">
                    <a16:creationId xmlns:a16="http://schemas.microsoft.com/office/drawing/2014/main" id="{9D052489-744C-48C9-8FB2-03F6051901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  <a14:imgEffect>
                          <a14:brightnessContrast bright="-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57" r="-1" b="-1"/>
              <a:stretch/>
            </p:blipFill>
            <p:spPr>
              <a:xfrm>
                <a:off x="1431229" y="1753299"/>
                <a:ext cx="4026324" cy="227255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1824BA-0D3F-4216-BD91-174FEEDB7314}"/>
                  </a:ext>
                </a:extLst>
              </p:cNvPr>
              <p:cNvSpPr txBox="1"/>
              <p:nvPr/>
            </p:nvSpPr>
            <p:spPr>
              <a:xfrm>
                <a:off x="1737073" y="2889575"/>
                <a:ext cx="2519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000" b="1" dirty="0">
                    <a:solidFill>
                      <a:srgbClr val="FFCD01"/>
                    </a:solidFill>
                    <a:latin typeface="Baskerville Old Face" panose="02020602080505020303" pitchFamily="18" charset="0"/>
                  </a:rPr>
                  <a:t>Hugo Miguel Rodrigues Martins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E6C69F2-7101-40E0-8C3A-DA28165C5078}"/>
                  </a:ext>
                </a:extLst>
              </p:cNvPr>
              <p:cNvSpPr txBox="1"/>
              <p:nvPr/>
            </p:nvSpPr>
            <p:spPr>
              <a:xfrm>
                <a:off x="1737073" y="4143384"/>
                <a:ext cx="3425611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000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Trabalho realizado no âmbito da Unidade Curricular de Sistemas de Informação Empresariais do segundo ano do Mestrado em Engenharia Electrotécnica e de Computadores.</a:t>
                </a:r>
              </a:p>
              <a:p>
                <a:endParaRPr lang="pt-PT" sz="1000" dirty="0">
                  <a:solidFill>
                    <a:srgbClr val="5660D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PT" sz="1000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Esta página web, consiste numa descrição dos Caminhos de Santiago que eu realizei nos últimos anos.</a:t>
                </a:r>
              </a:p>
              <a:p>
                <a:endParaRPr lang="pt-PT" sz="1000" dirty="0">
                  <a:solidFill>
                    <a:srgbClr val="5660D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PT" sz="1000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Pode aceder aos ficheiros desenvolvidos para o funcionamento da página </a:t>
                </a:r>
                <a:r>
                  <a:rPr lang="pt-PT" sz="1000" b="1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aqui</a:t>
                </a:r>
                <a:r>
                  <a:rPr lang="pt-PT" sz="1000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pt-PT" sz="900" dirty="0">
                  <a:solidFill>
                    <a:srgbClr val="5660DC"/>
                  </a:solidFill>
                </a:endParaRPr>
              </a:p>
              <a:p>
                <a:endParaRPr lang="pt-PT" sz="900" dirty="0">
                  <a:solidFill>
                    <a:srgbClr val="5660DC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D94AC20-0F10-4878-97F7-1E2CE0C1665C}"/>
                </a:ext>
              </a:extLst>
            </p:cNvPr>
            <p:cNvGrpSpPr/>
            <p:nvPr/>
          </p:nvGrpSpPr>
          <p:grpSpPr>
            <a:xfrm>
              <a:off x="3586621" y="1753299"/>
              <a:ext cx="529454" cy="4739576"/>
              <a:chOff x="949727" y="1753299"/>
              <a:chExt cx="529454" cy="473957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3C4648-C3FF-4C8C-A766-4056ED224CBE}"/>
                  </a:ext>
                </a:extLst>
              </p:cNvPr>
              <p:cNvSpPr/>
              <p:nvPr/>
            </p:nvSpPr>
            <p:spPr>
              <a:xfrm>
                <a:off x="972424" y="1753299"/>
                <a:ext cx="473690" cy="4739576"/>
              </a:xfrm>
              <a:prstGeom prst="rect">
                <a:avLst/>
              </a:prstGeom>
              <a:solidFill>
                <a:srgbClr val="7C83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A4EF153A-FBCD-4F08-A889-8FE36A9EB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3859801"/>
                <a:ext cx="321940" cy="321940"/>
              </a:xfrm>
              <a:prstGeom prst="rect">
                <a:avLst/>
              </a:prstGeom>
            </p:spPr>
          </p:pic>
          <p:pic>
            <p:nvPicPr>
              <p:cNvPr id="9" name="Picture 8" descr="Shape, arrow&#10;&#10;Description automatically generated">
                <a:extLst>
                  <a:ext uri="{FF2B5EF4-FFF2-40B4-BE49-F238E27FC236}">
                    <a16:creationId xmlns:a16="http://schemas.microsoft.com/office/drawing/2014/main" id="{3A74341F-6FDE-4E8A-A1D5-37AEC0AC1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2590906"/>
                <a:ext cx="327093" cy="169791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8C0A349F-2523-4B44-811A-228586B1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983" y="4768733"/>
                <a:ext cx="250068" cy="290364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76612584-EC1D-4CFE-A1DF-52180C600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4331739"/>
                <a:ext cx="285622" cy="290285"/>
              </a:xfrm>
              <a:prstGeom prst="rect">
                <a:avLst/>
              </a:prstGeom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9CBAF87A-38C8-4C76-911A-116BB25AB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7" y="1831919"/>
                <a:ext cx="529454" cy="528937"/>
              </a:xfrm>
              <a:prstGeom prst="rect">
                <a:avLst/>
              </a:prstGeom>
            </p:spPr>
          </p:pic>
          <p:pic>
            <p:nvPicPr>
              <p:cNvPr id="17" name="Picture 16" descr="Logo, icon&#10;&#10;Description automatically generated">
                <a:extLst>
                  <a:ext uri="{FF2B5EF4-FFF2-40B4-BE49-F238E27FC236}">
                    <a16:creationId xmlns:a16="http://schemas.microsoft.com/office/drawing/2014/main" id="{48387D4C-6498-4106-BB2D-00C3FC37C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240" y="3401082"/>
                <a:ext cx="346930" cy="252763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C289612F-9AD1-42E5-8EE5-67CCD7D94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172" y="2934150"/>
                <a:ext cx="217532" cy="338990"/>
              </a:xfrm>
              <a:prstGeom prst="rect">
                <a:avLst/>
              </a:prstGeom>
            </p:spPr>
          </p:pic>
          <p:pic>
            <p:nvPicPr>
              <p:cNvPr id="21" name="Picture 20" descr="Icon&#10;&#10;Description automatically generated">
                <a:extLst>
                  <a:ext uri="{FF2B5EF4-FFF2-40B4-BE49-F238E27FC236}">
                    <a16:creationId xmlns:a16="http://schemas.microsoft.com/office/drawing/2014/main" id="{7DA091ED-04DF-4895-A3F2-FA51B1C20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5217059"/>
                <a:ext cx="290365" cy="290365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938A49-561F-4C0E-9251-2016098C049A}"/>
              </a:ext>
            </a:extLst>
          </p:cNvPr>
          <p:cNvSpPr txBox="1"/>
          <p:nvPr/>
        </p:nvSpPr>
        <p:spPr>
          <a:xfrm>
            <a:off x="4676869" y="3434979"/>
            <a:ext cx="1511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b="1" dirty="0">
                <a:solidFill>
                  <a:srgbClr val="FFCD01"/>
                </a:solidFill>
                <a:latin typeface="Baskerville Old Face" panose="02020602080505020303" pitchFamily="18" charset="0"/>
              </a:rPr>
              <a:t>up201703686@fe.up.pt</a:t>
            </a:r>
          </a:p>
          <a:p>
            <a:endParaRPr lang="pt-P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87ACCA-E9DD-4D2C-8EF1-2A6E34874B91}"/>
              </a:ext>
            </a:extLst>
          </p:cNvPr>
          <p:cNvSpPr/>
          <p:nvPr/>
        </p:nvSpPr>
        <p:spPr>
          <a:xfrm>
            <a:off x="4281631" y="1582593"/>
            <a:ext cx="4141579" cy="4910282"/>
          </a:xfrm>
          <a:prstGeom prst="roundRect">
            <a:avLst>
              <a:gd name="adj" fmla="val 4038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63D7FB-9421-4D58-AB46-7FE048FE2B2B}"/>
              </a:ext>
            </a:extLst>
          </p:cNvPr>
          <p:cNvSpPr/>
          <p:nvPr/>
        </p:nvSpPr>
        <p:spPr>
          <a:xfrm>
            <a:off x="4676868" y="2823918"/>
            <a:ext cx="1928119" cy="611061"/>
          </a:xfrm>
          <a:prstGeom prst="roundRect">
            <a:avLst>
              <a:gd name="adj" fmla="val 4038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FAC249-A727-48CD-AC7F-E32DC5F2C948}"/>
              </a:ext>
            </a:extLst>
          </p:cNvPr>
          <p:cNvSpPr/>
          <p:nvPr/>
        </p:nvSpPr>
        <p:spPr>
          <a:xfrm>
            <a:off x="4629432" y="4093540"/>
            <a:ext cx="3304505" cy="680128"/>
          </a:xfrm>
          <a:prstGeom prst="roundRect">
            <a:avLst>
              <a:gd name="adj" fmla="val 4038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4F6E99-6278-47A0-A334-7128F1ED11F7}"/>
              </a:ext>
            </a:extLst>
          </p:cNvPr>
          <p:cNvSpPr/>
          <p:nvPr/>
        </p:nvSpPr>
        <p:spPr>
          <a:xfrm>
            <a:off x="9093671" y="2821608"/>
            <a:ext cx="1012264" cy="859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Fonte</a:t>
            </a:r>
          </a:p>
          <a:p>
            <a:pPr algn="ctr"/>
            <a:r>
              <a:rPr lang="pt-PT" sz="1000" dirty="0"/>
              <a:t>Cor </a:t>
            </a:r>
          </a:p>
          <a:p>
            <a:pPr algn="ctr"/>
            <a:r>
              <a:rPr lang="pt-PT" sz="1000" dirty="0"/>
              <a:t>Tamanho</a:t>
            </a:r>
          </a:p>
          <a:p>
            <a:pPr algn="ctr"/>
            <a:r>
              <a:rPr lang="pt-PT" sz="1000" dirty="0"/>
              <a:t>Alinhar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B7D0E3-8DC2-4613-AD07-BF26CBC8A1F3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6604987" y="3129449"/>
            <a:ext cx="2488684" cy="121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B98FDCB-4871-46B9-A7E7-09F9B2B22932}"/>
              </a:ext>
            </a:extLst>
          </p:cNvPr>
          <p:cNvSpPr/>
          <p:nvPr/>
        </p:nvSpPr>
        <p:spPr>
          <a:xfrm>
            <a:off x="4658479" y="3468626"/>
            <a:ext cx="1378877" cy="222325"/>
          </a:xfrm>
          <a:prstGeom prst="roundRect">
            <a:avLst>
              <a:gd name="adj" fmla="val 4038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277B055-B690-4974-98A9-276B0A8CB2EF}"/>
              </a:ext>
            </a:extLst>
          </p:cNvPr>
          <p:cNvSpPr/>
          <p:nvPr/>
        </p:nvSpPr>
        <p:spPr>
          <a:xfrm>
            <a:off x="9440407" y="4529540"/>
            <a:ext cx="1012264" cy="7143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Fonte</a:t>
            </a:r>
          </a:p>
          <a:p>
            <a:pPr algn="ctr"/>
            <a:r>
              <a:rPr lang="pt-PT" sz="1000" dirty="0"/>
              <a:t>Cor </a:t>
            </a:r>
          </a:p>
          <a:p>
            <a:pPr algn="ctr"/>
            <a:r>
              <a:rPr lang="pt-PT" sz="1000" dirty="0"/>
              <a:t>Tamanho</a:t>
            </a:r>
          </a:p>
          <a:p>
            <a:pPr algn="ctr"/>
            <a:r>
              <a:rPr lang="pt-PT" sz="1000" dirty="0"/>
              <a:t>Alinhar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0779C63-CC3A-404A-9FD7-CE9EE8D324C6}"/>
              </a:ext>
            </a:extLst>
          </p:cNvPr>
          <p:cNvCxnSpPr>
            <a:stCxn id="32" idx="3"/>
            <a:endCxn id="47" idx="1"/>
          </p:cNvCxnSpPr>
          <p:nvPr/>
        </p:nvCxnSpPr>
        <p:spPr>
          <a:xfrm>
            <a:off x="7933937" y="4433604"/>
            <a:ext cx="1506470" cy="453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C1684E2-EFB8-4254-90E1-8C202636178D}"/>
              </a:ext>
            </a:extLst>
          </p:cNvPr>
          <p:cNvSpPr/>
          <p:nvPr/>
        </p:nvSpPr>
        <p:spPr>
          <a:xfrm>
            <a:off x="1835138" y="2439899"/>
            <a:ext cx="1012264" cy="7143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Fonte</a:t>
            </a:r>
          </a:p>
          <a:p>
            <a:pPr algn="ctr"/>
            <a:r>
              <a:rPr lang="pt-PT" sz="1000" dirty="0"/>
              <a:t>Cor </a:t>
            </a:r>
          </a:p>
          <a:p>
            <a:pPr algn="ctr"/>
            <a:r>
              <a:rPr lang="pt-PT" sz="1000" dirty="0"/>
              <a:t>Tamanho</a:t>
            </a:r>
          </a:p>
          <a:p>
            <a:pPr algn="ctr"/>
            <a:r>
              <a:rPr lang="pt-PT" sz="1000" dirty="0"/>
              <a:t>Alinhamento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C2B7C4-892A-408A-A988-71EAD5B95D55}"/>
              </a:ext>
            </a:extLst>
          </p:cNvPr>
          <p:cNvCxnSpPr>
            <a:cxnSpLocks/>
            <a:stCxn id="46" idx="1"/>
            <a:endCxn id="53" idx="3"/>
          </p:cNvCxnSpPr>
          <p:nvPr/>
        </p:nvCxnSpPr>
        <p:spPr>
          <a:xfrm flipH="1" flipV="1">
            <a:off x="2847402" y="2797091"/>
            <a:ext cx="1811077" cy="782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F014683-8CD3-4A7B-9165-6D69120CBD0E}"/>
              </a:ext>
            </a:extLst>
          </p:cNvPr>
          <p:cNvSpPr/>
          <p:nvPr/>
        </p:nvSpPr>
        <p:spPr>
          <a:xfrm>
            <a:off x="1174459" y="4886733"/>
            <a:ext cx="1403917" cy="885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Link (&lt;a&gt;)</a:t>
            </a:r>
          </a:p>
          <a:p>
            <a:pPr algn="ctr"/>
            <a:r>
              <a:rPr lang="pt-PT" sz="1000" dirty="0" err="1"/>
              <a:t>Strong</a:t>
            </a:r>
            <a:r>
              <a:rPr lang="pt-PT" sz="1000" dirty="0"/>
              <a:t>;</a:t>
            </a:r>
          </a:p>
          <a:p>
            <a:pPr algn="ctr"/>
            <a:r>
              <a:rPr lang="pt-PT" sz="1000" dirty="0"/>
              <a:t>Avança para a página sobre mim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9C0B7C6-7BB2-4E26-8671-23986BCBFBF2}"/>
              </a:ext>
            </a:extLst>
          </p:cNvPr>
          <p:cNvCxnSpPr>
            <a:cxnSpLocks/>
            <a:stCxn id="63" idx="1"/>
            <a:endCxn id="60" idx="3"/>
          </p:cNvCxnSpPr>
          <p:nvPr/>
        </p:nvCxnSpPr>
        <p:spPr>
          <a:xfrm flipH="1" flipV="1">
            <a:off x="2578376" y="5329433"/>
            <a:ext cx="3547645" cy="234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97AC506-099F-4DEA-894F-00D7D91AFBAB}"/>
              </a:ext>
            </a:extLst>
          </p:cNvPr>
          <p:cNvSpPr/>
          <p:nvPr/>
        </p:nvSpPr>
        <p:spPr>
          <a:xfrm>
            <a:off x="6126021" y="5490273"/>
            <a:ext cx="363363" cy="147130"/>
          </a:xfrm>
          <a:prstGeom prst="roundRect">
            <a:avLst>
              <a:gd name="adj" fmla="val 4038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4D2C4DCB-940D-4D67-93F1-E99FC72E566F}"/>
              </a:ext>
            </a:extLst>
          </p:cNvPr>
          <p:cNvSpPr/>
          <p:nvPr/>
        </p:nvSpPr>
        <p:spPr>
          <a:xfrm>
            <a:off x="4149673" y="1443060"/>
            <a:ext cx="4389041" cy="2586260"/>
          </a:xfrm>
          <a:prstGeom prst="roundRect">
            <a:avLst>
              <a:gd name="adj" fmla="val 4038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151BC543-CE3F-41DD-BDA2-EAE286F3C700}"/>
              </a:ext>
            </a:extLst>
          </p:cNvPr>
          <p:cNvSpPr/>
          <p:nvPr/>
        </p:nvSpPr>
        <p:spPr>
          <a:xfrm>
            <a:off x="9256625" y="1384521"/>
            <a:ext cx="1607117" cy="8593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Divisão de largura fixa com uma  imagem de fundo e o título da página por cima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9FAB0D9-DAA1-4705-ADA4-4B1D193593EA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 flipV="1">
            <a:off x="8538714" y="1814205"/>
            <a:ext cx="717911" cy="921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552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EE0E-0418-40BC-9517-0583BD8C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Funcionamento da Barra Lateral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0BF6E0-F8C6-4D00-9CC1-3D412E8EC1C5}"/>
              </a:ext>
            </a:extLst>
          </p:cNvPr>
          <p:cNvGrpSpPr/>
          <p:nvPr/>
        </p:nvGrpSpPr>
        <p:grpSpPr>
          <a:xfrm>
            <a:off x="4791156" y="1606798"/>
            <a:ext cx="4488823" cy="4739576"/>
            <a:chOff x="3926079" y="1690688"/>
            <a:chExt cx="4488823" cy="473957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2890B7-64DC-499E-B257-83E664C56EA8}"/>
                </a:ext>
              </a:extLst>
            </p:cNvPr>
            <p:cNvGrpSpPr/>
            <p:nvPr/>
          </p:nvGrpSpPr>
          <p:grpSpPr>
            <a:xfrm>
              <a:off x="3929588" y="1690688"/>
              <a:ext cx="4485314" cy="4739576"/>
              <a:chOff x="972239" y="1753299"/>
              <a:chExt cx="4485314" cy="473957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C09306D-6BEC-4EA3-A8A8-C745F7E95BDE}"/>
                  </a:ext>
                </a:extLst>
              </p:cNvPr>
              <p:cNvSpPr/>
              <p:nvPr/>
            </p:nvSpPr>
            <p:spPr>
              <a:xfrm>
                <a:off x="972239" y="1753299"/>
                <a:ext cx="4485313" cy="4739576"/>
              </a:xfrm>
              <a:prstGeom prst="rect">
                <a:avLst/>
              </a:prstGeom>
              <a:solidFill>
                <a:srgbClr val="EBEC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6" name="Picture 5" descr="A group of people hiking&#10;&#10;Description automatically generated with low confidence">
                <a:extLst>
                  <a:ext uri="{FF2B5EF4-FFF2-40B4-BE49-F238E27FC236}">
                    <a16:creationId xmlns:a16="http://schemas.microsoft.com/office/drawing/2014/main" id="{5A463F79-741E-4663-A81F-57D9F60BE5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  <a14:imgEffect>
                          <a14:brightnessContrast bright="-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57" r="-1" b="-1"/>
              <a:stretch/>
            </p:blipFill>
            <p:spPr>
              <a:xfrm>
                <a:off x="1431229" y="1753299"/>
                <a:ext cx="4026324" cy="227255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1CDF9-A03A-4355-8ED5-5CB04A9AA02D}"/>
                  </a:ext>
                </a:extLst>
              </p:cNvPr>
              <p:cNvSpPr txBox="1"/>
              <p:nvPr/>
            </p:nvSpPr>
            <p:spPr>
              <a:xfrm>
                <a:off x="1738874" y="2958701"/>
                <a:ext cx="2519255" cy="100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000" b="1" dirty="0">
                    <a:solidFill>
                      <a:srgbClr val="FFCD01"/>
                    </a:solidFill>
                    <a:latin typeface="Baskerville Old Face" panose="02020602080505020303" pitchFamily="18" charset="0"/>
                  </a:rPr>
                  <a:t>Hugo Miguel Rodrigues Martins</a:t>
                </a:r>
              </a:p>
              <a:p>
                <a:endParaRPr lang="pt-PT" sz="900" b="1" dirty="0">
                  <a:solidFill>
                    <a:srgbClr val="FFCD01"/>
                  </a:solidFill>
                  <a:latin typeface="Baskerville Old Face" panose="02020602080505020303" pitchFamily="18" charset="0"/>
                </a:endParaRPr>
              </a:p>
              <a:p>
                <a:r>
                  <a:rPr lang="pt-PT" sz="1000" b="1" dirty="0">
                    <a:solidFill>
                      <a:srgbClr val="FFCD01"/>
                    </a:solidFill>
                    <a:latin typeface="Baskerville Old Face" panose="02020602080505020303" pitchFamily="18" charset="0"/>
                  </a:rPr>
                  <a:t>up201703686@fe.up.pt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264A18-327A-48AA-812C-262E8BA7880D}"/>
                  </a:ext>
                </a:extLst>
              </p:cNvPr>
              <p:cNvSpPr txBox="1"/>
              <p:nvPr/>
            </p:nvSpPr>
            <p:spPr>
              <a:xfrm>
                <a:off x="1737073" y="4143384"/>
                <a:ext cx="3425611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000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Trabalho realizado no âmbito da Unidade Curricular de Sistemas de Informação Empresariais do segundo ano do Mestrado em Engenharia Electrotécnica e de Computadores.</a:t>
                </a:r>
              </a:p>
              <a:p>
                <a:endParaRPr lang="pt-PT" sz="1000" dirty="0">
                  <a:solidFill>
                    <a:srgbClr val="5660D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PT" sz="1000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Esta página web, consiste numa descrição dos Caminhos de Santiago que eu realizei nos últimos anos.</a:t>
                </a:r>
              </a:p>
              <a:p>
                <a:endParaRPr lang="pt-PT" sz="1000" dirty="0">
                  <a:solidFill>
                    <a:srgbClr val="5660D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PT" sz="1000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Pode aceder aos ficheiros desenvolvidos para o funcionamento </a:t>
                </a:r>
                <a:r>
                  <a:rPr lang="pt-PT" sz="900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 página </a:t>
                </a:r>
                <a:r>
                  <a:rPr lang="pt-PT" sz="900" b="1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aqui</a:t>
                </a:r>
                <a:r>
                  <a:rPr lang="pt-PT" sz="900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pt-PT" sz="900" dirty="0">
                  <a:solidFill>
                    <a:srgbClr val="5660DC"/>
                  </a:solidFill>
                </a:endParaRPr>
              </a:p>
              <a:p>
                <a:endParaRPr lang="pt-PT" sz="900" dirty="0">
                  <a:solidFill>
                    <a:srgbClr val="5660DC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16B356-3726-4893-AAB3-E9715804E906}"/>
                </a:ext>
              </a:extLst>
            </p:cNvPr>
            <p:cNvGrpSpPr/>
            <p:nvPr/>
          </p:nvGrpSpPr>
          <p:grpSpPr>
            <a:xfrm>
              <a:off x="3926079" y="1690688"/>
              <a:ext cx="2057538" cy="4739576"/>
              <a:chOff x="6730753" y="1753299"/>
              <a:chExt cx="2057538" cy="47395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C3D979-C4B6-42E8-9CA6-0F5C925E6384}"/>
                  </a:ext>
                </a:extLst>
              </p:cNvPr>
              <p:cNvSpPr/>
              <p:nvPr/>
            </p:nvSpPr>
            <p:spPr>
              <a:xfrm>
                <a:off x="6730753" y="1753299"/>
                <a:ext cx="1985394" cy="4739576"/>
              </a:xfrm>
              <a:prstGeom prst="rect">
                <a:avLst/>
              </a:prstGeom>
              <a:solidFill>
                <a:srgbClr val="7C83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A7A869-0A35-4501-842B-0CF9AD4092DA}"/>
                  </a:ext>
                </a:extLst>
              </p:cNvPr>
              <p:cNvSpPr/>
              <p:nvPr/>
            </p:nvSpPr>
            <p:spPr>
              <a:xfrm>
                <a:off x="6734262" y="3792243"/>
                <a:ext cx="1978376" cy="457056"/>
              </a:xfrm>
              <a:prstGeom prst="rect">
                <a:avLst/>
              </a:prstGeom>
              <a:solidFill>
                <a:srgbClr val="5660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12" name="Picture 11" descr="Text&#10;&#10;Description automatically generated">
                <a:extLst>
                  <a:ext uri="{FF2B5EF4-FFF2-40B4-BE49-F238E27FC236}">
                    <a16:creationId xmlns:a16="http://schemas.microsoft.com/office/drawing/2014/main" id="{1A5DE999-E85E-4B59-AFAB-9C7F7D92B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6749" y="3859801"/>
                <a:ext cx="321940" cy="321940"/>
              </a:xfrm>
              <a:prstGeom prst="rect">
                <a:avLst/>
              </a:prstGeom>
            </p:spPr>
          </p:pic>
          <p:pic>
            <p:nvPicPr>
              <p:cNvPr id="13" name="Picture 12" descr="Shape, arrow&#10;&#10;Description automatically generated">
                <a:extLst>
                  <a:ext uri="{FF2B5EF4-FFF2-40B4-BE49-F238E27FC236}">
                    <a16:creationId xmlns:a16="http://schemas.microsoft.com/office/drawing/2014/main" id="{F4411308-C273-4798-994A-6D8367B95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6749" y="2590906"/>
                <a:ext cx="327093" cy="169791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C76A8E2A-46C9-4C05-855F-3AC8BF362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0010" y="4768733"/>
                <a:ext cx="250068" cy="290364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38568476-0FF8-4585-81EF-D03B9770B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643" y="4331739"/>
                <a:ext cx="285622" cy="290285"/>
              </a:xfrm>
              <a:prstGeom prst="rect">
                <a:avLst/>
              </a:prstGeom>
            </p:spPr>
          </p:pic>
          <p:pic>
            <p:nvPicPr>
              <p:cNvPr id="16" name="Picture 15" descr="Icon&#10;&#10;Description automatically generated">
                <a:extLst>
                  <a:ext uri="{FF2B5EF4-FFF2-40B4-BE49-F238E27FC236}">
                    <a16:creationId xmlns:a16="http://schemas.microsoft.com/office/drawing/2014/main" id="{84C94A36-AF85-4F3D-AC70-E47FC701E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0754" y="1831919"/>
                <a:ext cx="529454" cy="528937"/>
              </a:xfrm>
              <a:prstGeom prst="rect">
                <a:avLst/>
              </a:prstGeom>
            </p:spPr>
          </p:pic>
          <p:pic>
            <p:nvPicPr>
              <p:cNvPr id="17" name="Picture 16" descr="Logo, icon&#10;&#10;Description automatically generated">
                <a:extLst>
                  <a:ext uri="{FF2B5EF4-FFF2-40B4-BE49-F238E27FC236}">
                    <a16:creationId xmlns:a16="http://schemas.microsoft.com/office/drawing/2014/main" id="{9E8D0D48-5817-4F30-9E60-CFA4BB3C1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3267" y="3401082"/>
                <a:ext cx="346930" cy="252763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E16C51C3-E982-45EF-A8FE-3CB1519CC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9199" y="2934150"/>
                <a:ext cx="217532" cy="338990"/>
              </a:xfrm>
              <a:prstGeom prst="rect">
                <a:avLst/>
              </a:prstGeom>
            </p:spPr>
          </p:pic>
          <p:pic>
            <p:nvPicPr>
              <p:cNvPr id="19" name="Picture 18" descr="Icon&#10;&#10;Description automatically generated">
                <a:extLst>
                  <a:ext uri="{FF2B5EF4-FFF2-40B4-BE49-F238E27FC236}">
                    <a16:creationId xmlns:a16="http://schemas.microsoft.com/office/drawing/2014/main" id="{C6A67AC3-0A2C-42CD-84CE-8A7785F5A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643" y="5217059"/>
                <a:ext cx="290365" cy="29036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FC17C1-742B-480E-872E-C4937D573090}"/>
                  </a:ext>
                </a:extLst>
              </p:cNvPr>
              <p:cNvSpPr txBox="1"/>
              <p:nvPr/>
            </p:nvSpPr>
            <p:spPr>
              <a:xfrm>
                <a:off x="7229176" y="2521592"/>
                <a:ext cx="133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FFCD01"/>
                    </a:solidFill>
                    <a:latin typeface="Baskerville Old Face" panose="02020602080505020303" pitchFamily="18" charset="0"/>
                  </a:rPr>
                  <a:t>Sobre o Caminho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4793E5-39BE-464E-BB57-0C5F5DD15A71}"/>
                  </a:ext>
                </a:extLst>
              </p:cNvPr>
              <p:cNvSpPr txBox="1"/>
              <p:nvPr/>
            </p:nvSpPr>
            <p:spPr>
              <a:xfrm>
                <a:off x="7227140" y="2971971"/>
                <a:ext cx="144459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FFCD01"/>
                    </a:solidFill>
                    <a:latin typeface="Baskerville Old Face" panose="02020602080505020303" pitchFamily="18" charset="0"/>
                  </a:rPr>
                  <a:t>Caminhos Pedestres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14B853-53F9-4BD6-A6C2-49DB32E1625D}"/>
                  </a:ext>
                </a:extLst>
              </p:cNvPr>
              <p:cNvSpPr txBox="1"/>
              <p:nvPr/>
            </p:nvSpPr>
            <p:spPr>
              <a:xfrm>
                <a:off x="7221987" y="3418792"/>
                <a:ext cx="15168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FFCD01"/>
                    </a:solidFill>
                    <a:latin typeface="Baskerville Old Face" panose="02020602080505020303" pitchFamily="18" charset="0"/>
                  </a:rPr>
                  <a:t>Caminho de Bicicleta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1CF7C0-D11F-4818-A2D5-324277C2050E}"/>
                  </a:ext>
                </a:extLst>
              </p:cNvPr>
              <p:cNvSpPr txBox="1"/>
              <p:nvPr/>
            </p:nvSpPr>
            <p:spPr>
              <a:xfrm>
                <a:off x="7214970" y="3869171"/>
                <a:ext cx="144974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FFCD01"/>
                    </a:solidFill>
                    <a:latin typeface="Baskerville Old Face" panose="02020602080505020303" pitchFamily="18" charset="0"/>
                  </a:rPr>
                  <a:t>Restaurantes / Cafés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0ED289-A7A4-4147-86AB-B57C217BC818}"/>
                  </a:ext>
                </a:extLst>
              </p:cNvPr>
              <p:cNvSpPr txBox="1"/>
              <p:nvPr/>
            </p:nvSpPr>
            <p:spPr>
              <a:xfrm>
                <a:off x="7236440" y="4315992"/>
                <a:ext cx="133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FFCD01"/>
                    </a:solidFill>
                    <a:latin typeface="Baskerville Old Face" panose="02020602080505020303" pitchFamily="18" charset="0"/>
                  </a:rPr>
                  <a:t>Albergues</a:t>
                </a:r>
                <a:endParaRPr lang="pt-PT" sz="1050" dirty="0">
                  <a:solidFill>
                    <a:srgbClr val="FFCD01"/>
                  </a:solidFill>
                  <a:latin typeface="Baskerville Old Face" panose="02020602080505020303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9F9AAF9-D725-4392-B064-FD6ACC342664}"/>
                  </a:ext>
                </a:extLst>
              </p:cNvPr>
              <p:cNvSpPr txBox="1"/>
              <p:nvPr/>
            </p:nvSpPr>
            <p:spPr>
              <a:xfrm>
                <a:off x="7229175" y="4762813"/>
                <a:ext cx="155911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FFCD01"/>
                    </a:solidFill>
                    <a:latin typeface="Baskerville Old Face" panose="02020602080505020303" pitchFamily="18" charset="0"/>
                  </a:rPr>
                  <a:t>Dicas para o Caminho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26B555-E090-466C-AFDA-81ACB71DE24C}"/>
                  </a:ext>
                </a:extLst>
              </p:cNvPr>
              <p:cNvSpPr txBox="1"/>
              <p:nvPr/>
            </p:nvSpPr>
            <p:spPr>
              <a:xfrm>
                <a:off x="7221986" y="5209634"/>
                <a:ext cx="133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FFCD01"/>
                    </a:solidFill>
                    <a:latin typeface="Baskerville Old Face" panose="02020602080505020303" pitchFamily="18" charset="0"/>
                  </a:rPr>
                  <a:t>Sobre mim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2CF93B-6C27-4105-8209-50B210ECC3B5}"/>
                  </a:ext>
                </a:extLst>
              </p:cNvPr>
              <p:cNvSpPr txBox="1"/>
              <p:nvPr/>
            </p:nvSpPr>
            <p:spPr>
              <a:xfrm>
                <a:off x="7324582" y="1854397"/>
                <a:ext cx="1174533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PT" sz="1600" b="1" dirty="0">
                    <a:solidFill>
                      <a:srgbClr val="FFCD01"/>
                    </a:solidFill>
                    <a:latin typeface="Baskerville Old Face" panose="02020602080505020303" pitchFamily="18" charset="0"/>
                  </a:rPr>
                  <a:t>Caminhos de Santiago</a:t>
                </a:r>
              </a:p>
            </p:txBody>
          </p:sp>
          <p:pic>
            <p:nvPicPr>
              <p:cNvPr id="28" name="Graphic 27" descr="Cursor outline">
                <a:extLst>
                  <a:ext uri="{FF2B5EF4-FFF2-40B4-BE49-F238E27FC236}">
                    <a16:creationId xmlns:a16="http://schemas.microsoft.com/office/drawing/2014/main" id="{BDB790FD-A4EF-401D-8515-9B8BF8EE0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059237">
                <a:off x="8431842" y="4067089"/>
                <a:ext cx="321939" cy="321939"/>
              </a:xfrm>
              <a:prstGeom prst="rect">
                <a:avLst/>
              </a:prstGeom>
            </p:spPr>
          </p:pic>
        </p:grp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67DC230-E8E5-43AE-B55E-4C3A7B894348}"/>
              </a:ext>
            </a:extLst>
          </p:cNvPr>
          <p:cNvSpPr/>
          <p:nvPr/>
        </p:nvSpPr>
        <p:spPr>
          <a:xfrm>
            <a:off x="4768459" y="2292905"/>
            <a:ext cx="2030788" cy="475764"/>
          </a:xfrm>
          <a:prstGeom prst="round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B20A58E-14B7-441F-8158-A1B9015976C0}"/>
              </a:ext>
            </a:extLst>
          </p:cNvPr>
          <p:cNvSpPr/>
          <p:nvPr/>
        </p:nvSpPr>
        <p:spPr>
          <a:xfrm>
            <a:off x="792347" y="1606798"/>
            <a:ext cx="2080717" cy="114005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Link composto por uma imagem e texto característico: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Cor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Tamanho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Fonte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Cor de Fundo</a:t>
            </a:r>
          </a:p>
          <a:p>
            <a:pPr marL="171450" indent="-171450">
              <a:buFontTx/>
              <a:buChar char="-"/>
            </a:pPr>
            <a:r>
              <a:rPr lang="pt-PT" sz="1000" dirty="0"/>
              <a:t>Imagem associada ao link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2D74248A-0074-439E-B33B-68A7FCA2FAA3}"/>
              </a:ext>
            </a:extLst>
          </p:cNvPr>
          <p:cNvSpPr/>
          <p:nvPr/>
        </p:nvSpPr>
        <p:spPr>
          <a:xfrm>
            <a:off x="4336986" y="2341611"/>
            <a:ext cx="358995" cy="3039210"/>
          </a:xfrm>
          <a:prstGeom prst="leftBrace">
            <a:avLst>
              <a:gd name="adj1" fmla="val 8333"/>
              <a:gd name="adj2" fmla="val 34542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F1E24B1-2150-43E1-9621-F7CC0151D493}"/>
              </a:ext>
            </a:extLst>
          </p:cNvPr>
          <p:cNvSpPr/>
          <p:nvPr/>
        </p:nvSpPr>
        <p:spPr>
          <a:xfrm>
            <a:off x="2304106" y="2985855"/>
            <a:ext cx="2004998" cy="8112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Lista não ordenada de Links para páginas específicas.</a:t>
            </a:r>
          </a:p>
          <a:p>
            <a:pPr algn="ctr"/>
            <a:r>
              <a:rPr lang="pt-PT" sz="1000" dirty="0"/>
              <a:t>Cada elemento da lista tem largura e altura específica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7158701-43FA-4727-9E81-01D7B484CA4D}"/>
              </a:ext>
            </a:extLst>
          </p:cNvPr>
          <p:cNvSpPr/>
          <p:nvPr/>
        </p:nvSpPr>
        <p:spPr>
          <a:xfrm>
            <a:off x="4735391" y="1550932"/>
            <a:ext cx="2113303" cy="4916776"/>
          </a:xfrm>
          <a:prstGeom prst="roundRect">
            <a:avLst>
              <a:gd name="adj" fmla="val 4687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C45EAE2-9FF9-4AB2-8C05-4D8A1AE36462}"/>
              </a:ext>
            </a:extLst>
          </p:cNvPr>
          <p:cNvSpPr/>
          <p:nvPr/>
        </p:nvSpPr>
        <p:spPr>
          <a:xfrm>
            <a:off x="1375927" y="5190091"/>
            <a:ext cx="2113303" cy="13858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Normalmente apenas é visível os símbolos da barra lateral, mas ao fazer </a:t>
            </a:r>
            <a:r>
              <a:rPr lang="pt-PT" sz="1000" i="1" dirty="0" err="1"/>
              <a:t>hover</a:t>
            </a:r>
            <a:r>
              <a:rPr lang="pt-PT" sz="1000" dirty="0"/>
              <a:t> z-índice muda para um valor maior e é mostrada barra toda.</a:t>
            </a:r>
          </a:p>
          <a:p>
            <a:pPr algn="ctr"/>
            <a:r>
              <a:rPr lang="pt-PT" sz="1000" dirty="0" err="1"/>
              <a:t>Sidebar:hover</a:t>
            </a:r>
            <a:r>
              <a:rPr lang="pt-PT" sz="1000" dirty="0"/>
              <a:t> { z-</a:t>
            </a:r>
            <a:r>
              <a:rPr lang="pt-PT" sz="1000" dirty="0" err="1"/>
              <a:t>index</a:t>
            </a:r>
            <a:r>
              <a:rPr lang="pt-PT" sz="1000" dirty="0"/>
              <a:t> : 2 }</a:t>
            </a: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1F2E09AB-0713-4A30-A74D-EC566A2BEE3A}"/>
              </a:ext>
            </a:extLst>
          </p:cNvPr>
          <p:cNvCxnSpPr>
            <a:cxnSpLocks/>
            <a:stCxn id="51" idx="2"/>
            <a:endCxn id="52" idx="3"/>
          </p:cNvCxnSpPr>
          <p:nvPr/>
        </p:nvCxnSpPr>
        <p:spPr>
          <a:xfrm rot="5400000" flipH="1">
            <a:off x="4348303" y="5023968"/>
            <a:ext cx="584668" cy="2302813"/>
          </a:xfrm>
          <a:prstGeom prst="curvedConnector4">
            <a:avLst>
              <a:gd name="adj1" fmla="val -39099"/>
              <a:gd name="adj2" fmla="val 7294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6A774C1-BF7F-477C-BBC2-4C213A168E89}"/>
              </a:ext>
            </a:extLst>
          </p:cNvPr>
          <p:cNvSpPr/>
          <p:nvPr/>
        </p:nvSpPr>
        <p:spPr>
          <a:xfrm>
            <a:off x="4776648" y="3624963"/>
            <a:ext cx="2030788" cy="495125"/>
          </a:xfrm>
          <a:prstGeom prst="round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49C9568-C477-4FCB-9102-5223C90202AB}"/>
              </a:ext>
            </a:extLst>
          </p:cNvPr>
          <p:cNvSpPr/>
          <p:nvPr/>
        </p:nvSpPr>
        <p:spPr>
          <a:xfrm>
            <a:off x="731177" y="3971596"/>
            <a:ext cx="2203056" cy="9670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Link que ao fazer </a:t>
            </a:r>
            <a:r>
              <a:rPr lang="pt-PT" sz="1000" dirty="0" err="1"/>
              <a:t>hover</a:t>
            </a:r>
            <a:r>
              <a:rPr lang="pt-PT" sz="1000" dirty="0"/>
              <a:t> muda a cor de fundo, para uma cor mais escura.</a:t>
            </a:r>
          </a:p>
          <a:p>
            <a:pPr algn="ctr"/>
            <a:r>
              <a:rPr lang="pt-PT" sz="1000" dirty="0"/>
              <a:t>.</a:t>
            </a:r>
            <a:r>
              <a:rPr lang="pt-PT" sz="1000" dirty="0" err="1"/>
              <a:t>Sidebar</a:t>
            </a:r>
            <a:r>
              <a:rPr lang="pt-PT" sz="1000" dirty="0"/>
              <a:t> a:hover{</a:t>
            </a:r>
          </a:p>
          <a:p>
            <a:pPr algn="ctr"/>
            <a:r>
              <a:rPr lang="pt-PT" sz="1000" dirty="0"/>
              <a:t>background-color : #(cor_hover)}</a:t>
            </a:r>
          </a:p>
        </p:txBody>
      </p: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7AED150-DE40-4B44-B905-59B2680463D3}"/>
              </a:ext>
            </a:extLst>
          </p:cNvPr>
          <p:cNvCxnSpPr>
            <a:stCxn id="59" idx="2"/>
            <a:endCxn id="62" idx="3"/>
          </p:cNvCxnSpPr>
          <p:nvPr/>
        </p:nvCxnSpPr>
        <p:spPr>
          <a:xfrm rot="5400000">
            <a:off x="4195626" y="2858696"/>
            <a:ext cx="335025" cy="285780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3BEE4BB-BB64-4F5D-AEB6-90B59D186083}"/>
              </a:ext>
            </a:extLst>
          </p:cNvPr>
          <p:cNvCxnSpPr/>
          <p:nvPr/>
        </p:nvCxnSpPr>
        <p:spPr>
          <a:xfrm>
            <a:off x="6882203" y="2292905"/>
            <a:ext cx="0" cy="450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54E3DA21-A474-4D91-88E6-72A32458AAE6}"/>
              </a:ext>
            </a:extLst>
          </p:cNvPr>
          <p:cNvCxnSpPr>
            <a:stCxn id="31" idx="1"/>
            <a:endCxn id="32" idx="0"/>
          </p:cNvCxnSpPr>
          <p:nvPr/>
        </p:nvCxnSpPr>
        <p:spPr>
          <a:xfrm rot="10800000">
            <a:off x="1832707" y="1606799"/>
            <a:ext cx="2935753" cy="923989"/>
          </a:xfrm>
          <a:prstGeom prst="curvedConnector4">
            <a:avLst>
              <a:gd name="adj1" fmla="val 32281"/>
              <a:gd name="adj2" fmla="val 12474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7E84626D-CA06-4D2E-84FB-C945F371E1CA}"/>
              </a:ext>
            </a:extLst>
          </p:cNvPr>
          <p:cNvSpPr/>
          <p:nvPr/>
        </p:nvSpPr>
        <p:spPr>
          <a:xfrm>
            <a:off x="5387723" y="1767071"/>
            <a:ext cx="1179049" cy="475764"/>
          </a:xfrm>
          <a:prstGeom prst="round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FFEBE4-B3EB-4833-B632-0DE5CCC49C06}"/>
              </a:ext>
            </a:extLst>
          </p:cNvPr>
          <p:cNvSpPr txBox="1"/>
          <p:nvPr/>
        </p:nvSpPr>
        <p:spPr>
          <a:xfrm>
            <a:off x="6881762" y="2314855"/>
            <a:ext cx="141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>
                <a:solidFill>
                  <a:schemeClr val="bg1"/>
                </a:solidFill>
              </a:rPr>
              <a:t>Altura dos elementos das listas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4A01AA6-5591-4DDC-90C2-455927C510FA}"/>
              </a:ext>
            </a:extLst>
          </p:cNvPr>
          <p:cNvSpPr/>
          <p:nvPr/>
        </p:nvSpPr>
        <p:spPr>
          <a:xfrm>
            <a:off x="4817608" y="1700988"/>
            <a:ext cx="497972" cy="475764"/>
          </a:xfrm>
          <a:prstGeom prst="round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9CD551A-ED19-4C33-BAE2-4F939C5BB512}"/>
              </a:ext>
            </a:extLst>
          </p:cNvPr>
          <p:cNvSpPr/>
          <p:nvPr/>
        </p:nvSpPr>
        <p:spPr>
          <a:xfrm>
            <a:off x="4861187" y="4992888"/>
            <a:ext cx="414186" cy="475764"/>
          </a:xfrm>
          <a:prstGeom prst="round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D25E279-FF81-491F-A568-159531321AC1}"/>
              </a:ext>
            </a:extLst>
          </p:cNvPr>
          <p:cNvSpPr/>
          <p:nvPr/>
        </p:nvSpPr>
        <p:spPr>
          <a:xfrm>
            <a:off x="8448867" y="1874868"/>
            <a:ext cx="1302511" cy="6789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Tamanho, Cor, tipo de letra e alinhamento especifica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54B3B6-4BC0-43CD-8B31-335FEF91168A}"/>
              </a:ext>
            </a:extLst>
          </p:cNvPr>
          <p:cNvCxnSpPr>
            <a:stCxn id="84" idx="3"/>
            <a:endCxn id="88" idx="1"/>
          </p:cNvCxnSpPr>
          <p:nvPr/>
        </p:nvCxnSpPr>
        <p:spPr>
          <a:xfrm>
            <a:off x="6566772" y="2004953"/>
            <a:ext cx="1882095" cy="209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2ED261C-C1E7-4757-B458-685766E935BF}"/>
              </a:ext>
            </a:extLst>
          </p:cNvPr>
          <p:cNvSpPr/>
          <p:nvPr/>
        </p:nvSpPr>
        <p:spPr>
          <a:xfrm>
            <a:off x="10302179" y="2646368"/>
            <a:ext cx="1302511" cy="6789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Alinhamento, e margens laterais específicas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B16830F6-908C-46EC-9A9E-B082A0E9C625}"/>
              </a:ext>
            </a:extLst>
          </p:cNvPr>
          <p:cNvCxnSpPr>
            <a:cxnSpLocks/>
            <a:stCxn id="16" idx="0"/>
            <a:endCxn id="93" idx="0"/>
          </p:cNvCxnSpPr>
          <p:nvPr/>
        </p:nvCxnSpPr>
        <p:spPr>
          <a:xfrm rot="16200000" flipH="1">
            <a:off x="7524184" y="-782882"/>
            <a:ext cx="960950" cy="5897551"/>
          </a:xfrm>
          <a:prstGeom prst="curvedConnector3">
            <a:avLst>
              <a:gd name="adj1" fmla="val -2378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FC25EB64-80AF-4C91-BEC5-FCA56304C4BE}"/>
              </a:ext>
            </a:extLst>
          </p:cNvPr>
          <p:cNvSpPr/>
          <p:nvPr/>
        </p:nvSpPr>
        <p:spPr>
          <a:xfrm>
            <a:off x="9443374" y="5063133"/>
            <a:ext cx="1302511" cy="6789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Tamanho,  Alinhamento, e margens laterais específicas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8777125-B5BB-4058-9E62-22CC1D8E0BE7}"/>
              </a:ext>
            </a:extLst>
          </p:cNvPr>
          <p:cNvCxnSpPr>
            <a:cxnSpLocks/>
            <a:stCxn id="87" idx="3"/>
            <a:endCxn id="106" idx="1"/>
          </p:cNvCxnSpPr>
          <p:nvPr/>
        </p:nvCxnSpPr>
        <p:spPr>
          <a:xfrm>
            <a:off x="5275373" y="5230770"/>
            <a:ext cx="4168001" cy="171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79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537A-FB26-4853-BE4A-BE8279E3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Pagina Sobre o Caminho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C3FFA9-0AA3-420D-A277-27DAA3F945AC}"/>
              </a:ext>
            </a:extLst>
          </p:cNvPr>
          <p:cNvGrpSpPr/>
          <p:nvPr/>
        </p:nvGrpSpPr>
        <p:grpSpPr>
          <a:xfrm>
            <a:off x="3573639" y="1576925"/>
            <a:ext cx="4448313" cy="4739576"/>
            <a:chOff x="3586621" y="1753299"/>
            <a:chExt cx="4507825" cy="47395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3AD3F9-2BA6-4B40-AEF2-C9D415C0E485}"/>
                </a:ext>
              </a:extLst>
            </p:cNvPr>
            <p:cNvGrpSpPr/>
            <p:nvPr/>
          </p:nvGrpSpPr>
          <p:grpSpPr>
            <a:xfrm>
              <a:off x="3609133" y="1753299"/>
              <a:ext cx="4485313" cy="4739576"/>
              <a:chOff x="972239" y="1753299"/>
              <a:chExt cx="4485313" cy="473957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849524-0E17-4E1B-A902-2D05DC77D008}"/>
                  </a:ext>
                </a:extLst>
              </p:cNvPr>
              <p:cNvSpPr/>
              <p:nvPr/>
            </p:nvSpPr>
            <p:spPr>
              <a:xfrm>
                <a:off x="972239" y="1753299"/>
                <a:ext cx="4485313" cy="4739576"/>
              </a:xfrm>
              <a:prstGeom prst="rect">
                <a:avLst/>
              </a:prstGeom>
              <a:solidFill>
                <a:srgbClr val="EBEC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CAD9C5-F289-468E-9762-3BAF9E6C6CDA}"/>
                  </a:ext>
                </a:extLst>
              </p:cNvPr>
              <p:cNvSpPr txBox="1"/>
              <p:nvPr/>
            </p:nvSpPr>
            <p:spPr>
              <a:xfrm>
                <a:off x="1750527" y="4624372"/>
                <a:ext cx="33904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pt-PT" sz="900" dirty="0">
                  <a:solidFill>
                    <a:srgbClr val="5660DC"/>
                  </a:solidFill>
                </a:endParaRPr>
              </a:p>
              <a:p>
                <a:r>
                  <a:rPr lang="pt-PT" sz="900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Tudo começou quando no século IX foram descobertas ruinas de um enterro primitivo que foram identificadas como túmulos do apóstolo Santiago e dos seus discípulos Teodoro e Atanásio. Imediatamente, o rei </a:t>
                </a:r>
                <a:r>
                  <a:rPr lang="pt-PT" sz="900" dirty="0" err="1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Alfonso</a:t>
                </a:r>
                <a:r>
                  <a:rPr lang="pt-PT" sz="900" dirty="0">
                    <a:solidFill>
                      <a:srgbClr val="5660D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II visita o local e manda edificar uma modesta igreja, que hoje conhecemos como a Catedral de Santiago de Compostela. </a:t>
                </a:r>
              </a:p>
              <a:p>
                <a:endParaRPr lang="pt-PT" sz="900" dirty="0">
                  <a:solidFill>
                    <a:srgbClr val="5660DC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7BAD070-FB94-4AD1-A7F3-2251D6978CB6}"/>
                </a:ext>
              </a:extLst>
            </p:cNvPr>
            <p:cNvGrpSpPr/>
            <p:nvPr/>
          </p:nvGrpSpPr>
          <p:grpSpPr>
            <a:xfrm>
              <a:off x="3586621" y="1753299"/>
              <a:ext cx="529454" cy="4739576"/>
              <a:chOff x="949727" y="1753299"/>
              <a:chExt cx="529454" cy="473957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41D352E-6EF5-4D68-9291-55C7E4B7A07B}"/>
                  </a:ext>
                </a:extLst>
              </p:cNvPr>
              <p:cNvSpPr/>
              <p:nvPr/>
            </p:nvSpPr>
            <p:spPr>
              <a:xfrm>
                <a:off x="972424" y="1753299"/>
                <a:ext cx="473690" cy="4739576"/>
              </a:xfrm>
              <a:prstGeom prst="rect">
                <a:avLst/>
              </a:prstGeom>
              <a:solidFill>
                <a:srgbClr val="7C83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10" name="Picture 9" descr="Text&#10;&#10;Description automatically generated">
                <a:extLst>
                  <a:ext uri="{FF2B5EF4-FFF2-40B4-BE49-F238E27FC236}">
                    <a16:creationId xmlns:a16="http://schemas.microsoft.com/office/drawing/2014/main" id="{F5336A9B-F763-4331-B4BB-DFDE1845A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3859801"/>
                <a:ext cx="321940" cy="321940"/>
              </a:xfrm>
              <a:prstGeom prst="rect">
                <a:avLst/>
              </a:prstGeom>
            </p:spPr>
          </p:pic>
          <p:pic>
            <p:nvPicPr>
              <p:cNvPr id="11" name="Picture 10" descr="Shape, arrow&#10;&#10;Description automatically generated">
                <a:extLst>
                  <a:ext uri="{FF2B5EF4-FFF2-40B4-BE49-F238E27FC236}">
                    <a16:creationId xmlns:a16="http://schemas.microsoft.com/office/drawing/2014/main" id="{EBABE52C-11EE-42D9-ACF7-A02786A9D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22" y="2590906"/>
                <a:ext cx="327093" cy="169791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5B40C802-03CD-4C05-95D1-980632C94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8983" y="4768733"/>
                <a:ext cx="250068" cy="290364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1C459FBE-0A17-4180-9DBA-3A760573D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4331739"/>
                <a:ext cx="285622" cy="290285"/>
              </a:xfrm>
              <a:prstGeom prst="rect">
                <a:avLst/>
              </a:prstGeom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8C92338C-4295-49B5-B6B7-BC155254F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9727" y="1831919"/>
                <a:ext cx="529454" cy="528937"/>
              </a:xfrm>
              <a:prstGeom prst="rect">
                <a:avLst/>
              </a:prstGeom>
            </p:spPr>
          </p:pic>
          <p:pic>
            <p:nvPicPr>
              <p:cNvPr id="15" name="Picture 14" descr="Logo, icon&#10;&#10;Description automatically generated">
                <a:extLst>
                  <a:ext uri="{FF2B5EF4-FFF2-40B4-BE49-F238E27FC236}">
                    <a16:creationId xmlns:a16="http://schemas.microsoft.com/office/drawing/2014/main" id="{CE8B3B4F-E04D-489F-98F2-D686EE3C3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2240" y="3401082"/>
                <a:ext cx="346930" cy="252763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74A212C6-B590-4498-88D6-6E6902A7E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172" y="2934150"/>
                <a:ext cx="217532" cy="338990"/>
              </a:xfrm>
              <a:prstGeom prst="rect">
                <a:avLst/>
              </a:prstGeom>
            </p:spPr>
          </p:pic>
          <p:pic>
            <p:nvPicPr>
              <p:cNvPr id="17" name="Picture 16" descr="Icon&#10;&#10;Description automatically generated">
                <a:extLst>
                  <a:ext uri="{FF2B5EF4-FFF2-40B4-BE49-F238E27FC236}">
                    <a16:creationId xmlns:a16="http://schemas.microsoft.com/office/drawing/2014/main" id="{C07EB581-F8D2-4236-8450-2F0743784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4616" y="5217059"/>
                <a:ext cx="290365" cy="290365"/>
              </a:xfrm>
              <a:prstGeom prst="rect">
                <a:avLst/>
              </a:prstGeom>
            </p:spPr>
          </p:pic>
        </p:grpSp>
      </p:grpSp>
      <p:pic>
        <p:nvPicPr>
          <p:cNvPr id="22" name="Picture 21" descr="Shape, arrow&#10;&#10;Description automatically generated">
            <a:extLst>
              <a:ext uri="{FF2B5EF4-FFF2-40B4-BE49-F238E27FC236}">
                <a16:creationId xmlns:a16="http://schemas.microsoft.com/office/drawing/2014/main" id="{55A2F105-DFC0-4DDC-9108-AC130DB4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0" y="1751004"/>
            <a:ext cx="1301780" cy="6757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520C49-EE6E-44B8-9BA4-3D440D78F991}"/>
              </a:ext>
            </a:extLst>
          </p:cNvPr>
          <p:cNvSpPr txBox="1"/>
          <p:nvPr/>
        </p:nvSpPr>
        <p:spPr>
          <a:xfrm>
            <a:off x="4898772" y="2420916"/>
            <a:ext cx="2350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rgbClr val="FFCD01"/>
                </a:solidFill>
                <a:latin typeface="Baskerville Old Face" panose="02020602080505020303" pitchFamily="18" charset="0"/>
              </a:rPr>
              <a:t>Caminho de Santiago</a:t>
            </a:r>
          </a:p>
        </p:txBody>
      </p:sp>
      <p:pic>
        <p:nvPicPr>
          <p:cNvPr id="25" name="Picture 24" descr="A picture containing outdoor, sky, building, big&#10;&#10;Description automatically generated">
            <a:extLst>
              <a:ext uri="{FF2B5EF4-FFF2-40B4-BE49-F238E27FC236}">
                <a16:creationId xmlns:a16="http://schemas.microsoft.com/office/drawing/2014/main" id="{743DDA17-54BD-4A90-A7B0-E27E8B0D4D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97"/>
          <a:stretch/>
        </p:blipFill>
        <p:spPr>
          <a:xfrm>
            <a:off x="4457557" y="5570461"/>
            <a:ext cx="1381250" cy="7490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FFF7A4-836C-4216-995E-12B99F2AA42E}"/>
              </a:ext>
            </a:extLst>
          </p:cNvPr>
          <p:cNvSpPr txBox="1"/>
          <p:nvPr/>
        </p:nvSpPr>
        <p:spPr>
          <a:xfrm>
            <a:off x="4354748" y="2818593"/>
            <a:ext cx="2136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anos milhares de pessoas, vindas de todos os cantos do mundo, caminham em direção à cidade de Santiago de Compostela no Noroeste de Espanha. Maior parte destas pessoas são originárias de Espanha, partindo de vários sítios de Espanha, e Portugueses, partindo maioritariamente da cidade do Porto. Apesar desta grande afluência a Santiago nem sempre foi assim.</a:t>
            </a:r>
          </a:p>
          <a:p>
            <a:endParaRPr lang="pt-PT" sz="900" dirty="0">
              <a:solidFill>
                <a:srgbClr val="5660DC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38F5D2-4D29-4BDA-B444-4C8F6B450E0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" r="26785"/>
          <a:stretch/>
        </p:blipFill>
        <p:spPr>
          <a:xfrm>
            <a:off x="6434538" y="2990185"/>
            <a:ext cx="1192858" cy="12128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86656C4-DFEF-4DC4-8A7B-57D2DAF16D0B}"/>
              </a:ext>
            </a:extLst>
          </p:cNvPr>
          <p:cNvSpPr txBox="1"/>
          <p:nvPr/>
        </p:nvSpPr>
        <p:spPr>
          <a:xfrm>
            <a:off x="5826005" y="5456518"/>
            <a:ext cx="1923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soberanos asturianos </a:t>
            </a:r>
            <a:r>
              <a:rPr lang="pt-PT" sz="900" dirty="0" err="1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Alfonso</a:t>
            </a:r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II e </a:t>
            </a:r>
            <a:r>
              <a:rPr lang="pt-PT" sz="900" dirty="0" err="1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Alfonso</a:t>
            </a:r>
            <a:r>
              <a:rPr lang="pt-PT" sz="900" dirty="0">
                <a:solidFill>
                  <a:srgbClr val="5660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III, juntamente com a Corte de Oviedo, são os primeiros peregrinos conhecidos do século IX. </a:t>
            </a:r>
          </a:p>
          <a:p>
            <a:endParaRPr lang="pt-PT" sz="900" dirty="0">
              <a:solidFill>
                <a:srgbClr val="5660DC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706FF7-0E2D-4F20-924F-CF6C9B33F6F0}"/>
              </a:ext>
            </a:extLst>
          </p:cNvPr>
          <p:cNvSpPr/>
          <p:nvPr/>
        </p:nvSpPr>
        <p:spPr>
          <a:xfrm>
            <a:off x="4898772" y="2441455"/>
            <a:ext cx="2350036" cy="340902"/>
          </a:xfrm>
          <a:prstGeom prst="round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3B933D-170C-4BE9-9CFF-97139DFC3AE0}"/>
              </a:ext>
            </a:extLst>
          </p:cNvPr>
          <p:cNvSpPr/>
          <p:nvPr/>
        </p:nvSpPr>
        <p:spPr>
          <a:xfrm>
            <a:off x="6385785" y="2926838"/>
            <a:ext cx="1290363" cy="1325563"/>
          </a:xfrm>
          <a:prstGeom prst="roundRect">
            <a:avLst>
              <a:gd name="adj" fmla="val 7467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AB72EED-A3A5-4309-AC6E-631A67754D52}"/>
              </a:ext>
            </a:extLst>
          </p:cNvPr>
          <p:cNvSpPr/>
          <p:nvPr/>
        </p:nvSpPr>
        <p:spPr>
          <a:xfrm>
            <a:off x="4415830" y="5523985"/>
            <a:ext cx="1490020" cy="855863"/>
          </a:xfrm>
          <a:prstGeom prst="roundRect">
            <a:avLst>
              <a:gd name="adj" fmla="val 7467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184ED5C-F30B-4FAE-892E-EBD46CFC091B}"/>
              </a:ext>
            </a:extLst>
          </p:cNvPr>
          <p:cNvSpPr/>
          <p:nvPr/>
        </p:nvSpPr>
        <p:spPr>
          <a:xfrm>
            <a:off x="4405406" y="4635977"/>
            <a:ext cx="3260318" cy="861128"/>
          </a:xfrm>
          <a:prstGeom prst="roundRect">
            <a:avLst>
              <a:gd name="adj" fmla="val 5743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7A2973-6DF1-4051-B1D7-2A98F2029EA7}"/>
              </a:ext>
            </a:extLst>
          </p:cNvPr>
          <p:cNvCxnSpPr/>
          <p:nvPr/>
        </p:nvCxnSpPr>
        <p:spPr>
          <a:xfrm>
            <a:off x="6096000" y="1576925"/>
            <a:ext cx="0" cy="174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2BF2944-C940-4214-BD25-A333F436E2FD}"/>
              </a:ext>
            </a:extLst>
          </p:cNvPr>
          <p:cNvCxnSpPr/>
          <p:nvPr/>
        </p:nvCxnSpPr>
        <p:spPr>
          <a:xfrm>
            <a:off x="4070026" y="3096766"/>
            <a:ext cx="3458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108E8A-819F-4C5A-A572-27CA671C9AA1}"/>
              </a:ext>
            </a:extLst>
          </p:cNvPr>
          <p:cNvCxnSpPr/>
          <p:nvPr/>
        </p:nvCxnSpPr>
        <p:spPr>
          <a:xfrm>
            <a:off x="7676148" y="5840136"/>
            <a:ext cx="3458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C47981-D92A-47FF-8BF2-AF532360657A}"/>
              </a:ext>
            </a:extLst>
          </p:cNvPr>
          <p:cNvSpPr txBox="1"/>
          <p:nvPr/>
        </p:nvSpPr>
        <p:spPr>
          <a:xfrm>
            <a:off x="6125526" y="1559538"/>
            <a:ext cx="1925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>
                <a:solidFill>
                  <a:schemeClr val="accent1"/>
                </a:solidFill>
              </a:rPr>
              <a:t>Margem Superior da Imagem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12DB89-69E8-4C3E-82EA-52DF869DFD69}"/>
              </a:ext>
            </a:extLst>
          </p:cNvPr>
          <p:cNvSpPr txBox="1"/>
          <p:nvPr/>
        </p:nvSpPr>
        <p:spPr>
          <a:xfrm>
            <a:off x="3997859" y="2497930"/>
            <a:ext cx="1027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>
                <a:solidFill>
                  <a:schemeClr val="accent1"/>
                </a:solidFill>
              </a:rPr>
              <a:t>Margem Esquerda do Texto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5101BA-90F3-4E2E-A91B-239194C58EF1}"/>
              </a:ext>
            </a:extLst>
          </p:cNvPr>
          <p:cNvSpPr txBox="1"/>
          <p:nvPr/>
        </p:nvSpPr>
        <p:spPr>
          <a:xfrm>
            <a:off x="7665724" y="5902941"/>
            <a:ext cx="1027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>
                <a:solidFill>
                  <a:schemeClr val="accent1"/>
                </a:solidFill>
              </a:rPr>
              <a:t>Margem Direita do Texto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EEAED35-A077-4393-A24C-1BB1FDE5C99A}"/>
              </a:ext>
            </a:extLst>
          </p:cNvPr>
          <p:cNvSpPr/>
          <p:nvPr/>
        </p:nvSpPr>
        <p:spPr>
          <a:xfrm>
            <a:off x="8313228" y="2226801"/>
            <a:ext cx="1803895" cy="8112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Titulo com cor, alinhamento, tipo de fonte e tamanho especifico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D9821E6-AACA-4434-9D45-FADE2BF4B71F}"/>
              </a:ext>
            </a:extLst>
          </p:cNvPr>
          <p:cNvSpPr/>
          <p:nvPr/>
        </p:nvSpPr>
        <p:spPr>
          <a:xfrm>
            <a:off x="854701" y="2748254"/>
            <a:ext cx="1865117" cy="9351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Imagens Flutuantes no texto, alternadamente na esquerda e na direita, de largura igual sempre sejam mais altas ou mais baixas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D8EB0A-B506-47E6-A7DF-6C5B41BA7E69}"/>
              </a:ext>
            </a:extLst>
          </p:cNvPr>
          <p:cNvSpPr/>
          <p:nvPr/>
        </p:nvSpPr>
        <p:spPr>
          <a:xfrm>
            <a:off x="8884469" y="4083241"/>
            <a:ext cx="2004998" cy="8112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Texto com cor, alinhamento, tipo de fonte e tamanho especifico. </a:t>
            </a:r>
          </a:p>
          <a:p>
            <a:pPr algn="ctr"/>
            <a:r>
              <a:rPr lang="pt-PT" sz="1000" dirty="0"/>
              <a:t>Margens Laterais bem definidas.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951E896-E1E7-4BB7-BF7F-4172B8BFA75A}"/>
              </a:ext>
            </a:extLst>
          </p:cNvPr>
          <p:cNvCxnSpPr>
            <a:cxnSpLocks/>
            <a:stCxn id="31" idx="1"/>
            <a:endCxn id="48" idx="3"/>
          </p:cNvCxnSpPr>
          <p:nvPr/>
        </p:nvCxnSpPr>
        <p:spPr>
          <a:xfrm flipH="1" flipV="1">
            <a:off x="2719818" y="3215841"/>
            <a:ext cx="3665967" cy="373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2115F67-DD5A-47ED-B0BB-37A7F6879753}"/>
              </a:ext>
            </a:extLst>
          </p:cNvPr>
          <p:cNvCxnSpPr>
            <a:cxnSpLocks/>
            <a:stCxn id="32" idx="1"/>
            <a:endCxn id="48" idx="3"/>
          </p:cNvCxnSpPr>
          <p:nvPr/>
        </p:nvCxnSpPr>
        <p:spPr>
          <a:xfrm flipH="1" flipV="1">
            <a:off x="2719818" y="3215841"/>
            <a:ext cx="1696012" cy="2736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381E58-7B33-4474-B0AC-964EA35536B8}"/>
              </a:ext>
            </a:extLst>
          </p:cNvPr>
          <p:cNvCxnSpPr>
            <a:cxnSpLocks/>
            <a:stCxn id="33" idx="3"/>
            <a:endCxn id="49" idx="1"/>
          </p:cNvCxnSpPr>
          <p:nvPr/>
        </p:nvCxnSpPr>
        <p:spPr>
          <a:xfrm flipV="1">
            <a:off x="7665724" y="4488856"/>
            <a:ext cx="1218745" cy="5776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F62B1D5-8033-4581-89FD-F345D1C03B9F}"/>
              </a:ext>
            </a:extLst>
          </p:cNvPr>
          <p:cNvCxnSpPr>
            <a:cxnSpLocks/>
            <a:stCxn id="30" idx="3"/>
            <a:endCxn id="47" idx="1"/>
          </p:cNvCxnSpPr>
          <p:nvPr/>
        </p:nvCxnSpPr>
        <p:spPr>
          <a:xfrm>
            <a:off x="7248808" y="2611906"/>
            <a:ext cx="1064420" cy="20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22FD225-2756-4D7B-AAAC-4C1C0B97BBC1}"/>
              </a:ext>
            </a:extLst>
          </p:cNvPr>
          <p:cNvSpPr txBox="1"/>
          <p:nvPr/>
        </p:nvSpPr>
        <p:spPr>
          <a:xfrm>
            <a:off x="4340697" y="4350201"/>
            <a:ext cx="235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rgbClr val="FFCD01"/>
                </a:solidFill>
                <a:latin typeface="Baskerville Old Face" panose="02020602080505020303" pitchFamily="18" charset="0"/>
              </a:rPr>
              <a:t>Origem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E065F52-46A6-4717-96D9-946E51F31E64}"/>
              </a:ext>
            </a:extLst>
          </p:cNvPr>
          <p:cNvSpPr/>
          <p:nvPr/>
        </p:nvSpPr>
        <p:spPr>
          <a:xfrm>
            <a:off x="4415830" y="4386189"/>
            <a:ext cx="622633" cy="226550"/>
          </a:xfrm>
          <a:prstGeom prst="round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48F4F61-6388-4616-89C2-3B8D74685847}"/>
              </a:ext>
            </a:extLst>
          </p:cNvPr>
          <p:cNvSpPr/>
          <p:nvPr/>
        </p:nvSpPr>
        <p:spPr>
          <a:xfrm>
            <a:off x="831213" y="5242712"/>
            <a:ext cx="1803895" cy="8112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00" dirty="0"/>
              <a:t>Subtítulo com cor, alinhamento, tipo de fonte e tamanho especifico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58AFC8F-88B3-4C71-BD26-3732D8BAF550}"/>
              </a:ext>
            </a:extLst>
          </p:cNvPr>
          <p:cNvCxnSpPr>
            <a:cxnSpLocks/>
            <a:stCxn id="82" idx="1"/>
            <a:endCxn id="83" idx="3"/>
          </p:cNvCxnSpPr>
          <p:nvPr/>
        </p:nvCxnSpPr>
        <p:spPr>
          <a:xfrm flipH="1">
            <a:off x="2635108" y="4499464"/>
            <a:ext cx="1780722" cy="1148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09592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1689</Words>
  <Application>Microsoft Office PowerPoint</Application>
  <PresentationFormat>Widescreen</PresentationFormat>
  <Paragraphs>210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AvenirNext LT Pro Medium</vt:lpstr>
      <vt:lpstr>Baskerville Old Face</vt:lpstr>
      <vt:lpstr>Posterama</vt:lpstr>
      <vt:lpstr>ExploreVTI</vt:lpstr>
      <vt:lpstr>Primeiro Projeto   WebSite Mockup </vt:lpstr>
      <vt:lpstr>Tema da Página</vt:lpstr>
      <vt:lpstr>Estrutura da Página</vt:lpstr>
      <vt:lpstr>Esboços Inicial da Página</vt:lpstr>
      <vt:lpstr>Esboços Inicial da Página</vt:lpstr>
      <vt:lpstr>Disposição dos Elementos da Página</vt:lpstr>
      <vt:lpstr>Página Inicial</vt:lpstr>
      <vt:lpstr>Funcionamento da Barra Lateral</vt:lpstr>
      <vt:lpstr>Pagina Sobre o Caminho</vt:lpstr>
      <vt:lpstr>Página dos Caminhos</vt:lpstr>
      <vt:lpstr>Página de um Caminho</vt:lpstr>
      <vt:lpstr>Página de um Local</vt:lpstr>
      <vt:lpstr>Página sobre mim</vt:lpstr>
      <vt:lpstr>Página de Dicas</vt:lpstr>
      <vt:lpstr>Reajuste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Primeiro Projeto   WebSite Mockup </dc:title>
  <dc:creator>Hugo Miguel Rodrigues Martins</dc:creator>
  <cp:lastModifiedBy>Hugo Miguel Rodrigues Martins</cp:lastModifiedBy>
  <cp:revision>9</cp:revision>
  <dcterms:created xsi:type="dcterms:W3CDTF">2021-11-04T19:25:49Z</dcterms:created>
  <dcterms:modified xsi:type="dcterms:W3CDTF">2021-11-09T21:36:34Z</dcterms:modified>
</cp:coreProperties>
</file>